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551" r:id="rId2"/>
    <p:sldId id="835" r:id="rId3"/>
    <p:sldId id="1034" r:id="rId4"/>
    <p:sldId id="410" r:id="rId5"/>
    <p:sldId id="1070" r:id="rId6"/>
    <p:sldId id="776" r:id="rId7"/>
    <p:sldId id="799" r:id="rId8"/>
    <p:sldId id="1069" r:id="rId9"/>
    <p:sldId id="1083" r:id="rId10"/>
    <p:sldId id="1066" r:id="rId11"/>
    <p:sldId id="1073" r:id="rId12"/>
    <p:sldId id="1079" r:id="rId13"/>
    <p:sldId id="413" r:id="rId14"/>
    <p:sldId id="1080" r:id="rId15"/>
    <p:sldId id="1058" r:id="rId16"/>
    <p:sldId id="1077" r:id="rId17"/>
    <p:sldId id="935" r:id="rId18"/>
    <p:sldId id="1108" r:id="rId19"/>
    <p:sldId id="840" r:id="rId20"/>
    <p:sldId id="1072" r:id="rId21"/>
    <p:sldId id="841" r:id="rId22"/>
    <p:sldId id="1094" r:id="rId23"/>
    <p:sldId id="1112" r:id="rId24"/>
    <p:sldId id="329" r:id="rId25"/>
    <p:sldId id="925" r:id="rId26"/>
    <p:sldId id="1119" r:id="rId27"/>
    <p:sldId id="1115" r:id="rId28"/>
    <p:sldId id="1116" r:id="rId29"/>
    <p:sldId id="1117" r:id="rId30"/>
    <p:sldId id="1118" r:id="rId31"/>
    <p:sldId id="1099" r:id="rId32"/>
    <p:sldId id="1107" r:id="rId33"/>
    <p:sldId id="1104" r:id="rId34"/>
    <p:sldId id="1105" r:id="rId35"/>
    <p:sldId id="1103" r:id="rId36"/>
    <p:sldId id="1101" r:id="rId37"/>
    <p:sldId id="1051" r:id="rId38"/>
  </p:sldIdLst>
  <p:sldSz cx="12192000" cy="6858000"/>
  <p:notesSz cx="6761163" cy="99425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00"/>
    <a:srgbClr val="0033CC"/>
    <a:srgbClr val="990000"/>
    <a:srgbClr val="1B7F13"/>
    <a:srgbClr val="006600"/>
    <a:srgbClr val="003300"/>
    <a:srgbClr val="FBFBFB"/>
    <a:srgbClr val="FFFFFF"/>
    <a:srgbClr val="6A3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žģ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6" autoAdjust="0"/>
    <p:restoredTop sz="90718" autoAdjust="0"/>
  </p:normalViewPr>
  <p:slideViewPr>
    <p:cSldViewPr snapToGrid="0">
      <p:cViewPr>
        <p:scale>
          <a:sx n="60" d="100"/>
          <a:sy n="60" d="100"/>
        </p:scale>
        <p:origin x="996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7483F-4A82-4228-8BB3-20FA57BBC107}" type="datetimeFigureOut">
              <a:rPr lang="lv-LV" smtClean="0"/>
              <a:t>15.03.2024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E88E1-3E71-4F12-B458-90F78F17B49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08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6529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8359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8571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26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5003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37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8151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764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25A68-A8A9-2B80-E0B1-78231FBFE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2BAE0DFE-1801-61EC-D79D-81B2954E5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839C40C8-34F7-17A0-47EF-1683CAE5A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A78740D-F180-B7E1-1C62-9D1DEB0C38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17130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B4BF2-B2BE-4D0D-B007-6C60EAF445EB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81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159D4-10A8-17C1-5C66-DBAD22A0A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F854C454-8737-E615-0BF4-0FD2958643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010D9C7E-E943-376C-C392-71CE45EB5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E645AE5-1324-DC48-594A-259062C0BB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7332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2694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4339F-B0CB-7BB9-5F04-11E1D80AD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EFCA4A41-E0AB-A0CE-872F-9A1559B8E7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C48865AA-4AB6-B8F9-9FC0-ABB040F6D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B66CFDA-828C-908C-DD3A-6A2AFAB325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B4BF2-B2BE-4D0D-B007-6C60EAF445EB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359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20AAB-5F17-9B91-3A2B-B50C5F3C9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89A01ED7-F360-B2A6-E914-1B10473C0E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90D4C2F6-71B5-DA8A-9E38-9D1410E28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E09D1649-9362-67D8-0471-F231FF078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1336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B4BF2-B2BE-4D0D-B007-6C60EAF445EB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07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15.03.2024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132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15.03.2024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574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15.03.2024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701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15.03.2024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172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15.03.2024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559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15.03.2024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1238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15.03.2024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043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15.03.2024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743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15.03.2024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433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15.03.2024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970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15.03.2024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729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4ED4-9AEF-434C-A4C0-AE5D2B3D52BC}" type="datetimeFigureOut">
              <a:rPr lang="lv-LV" smtClean="0"/>
              <a:t>15.03.2024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38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dris.broks@lu.l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s://blogi.lu.lv/brok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19A786-06F9-35DB-8502-48613EEFCE50}"/>
              </a:ext>
            </a:extLst>
          </p:cNvPr>
          <p:cNvSpPr txBox="1"/>
          <p:nvPr/>
        </p:nvSpPr>
        <p:spPr>
          <a:xfrm>
            <a:off x="641029" y="178429"/>
            <a:ext cx="5086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Hello, dear Thinkers about Thinking!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FEF4AB-6535-054F-2C37-FDB61FD6D636}"/>
              </a:ext>
            </a:extLst>
          </p:cNvPr>
          <p:cNvSpPr txBox="1"/>
          <p:nvPr/>
        </p:nvSpPr>
        <p:spPr>
          <a:xfrm>
            <a:off x="1532730" y="6033240"/>
            <a:ext cx="3563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600" b="1" u="sng" dirty="0" err="1">
                <a:highlight>
                  <a:srgbClr val="FFFF00"/>
                </a:highlight>
              </a:rPr>
              <a:t>Study</a:t>
            </a:r>
            <a:r>
              <a:rPr lang="lv-LV" sz="3600" b="1" u="sng" dirty="0">
                <a:highlight>
                  <a:srgbClr val="FFFF00"/>
                </a:highlight>
              </a:rPr>
              <a:t> </a:t>
            </a:r>
            <a:r>
              <a:rPr lang="lv-LV" sz="3600" b="1" u="sng" dirty="0" err="1">
                <a:highlight>
                  <a:srgbClr val="FFFF00"/>
                </a:highlight>
              </a:rPr>
              <a:t>week</a:t>
            </a:r>
            <a:r>
              <a:rPr lang="lv-LV" sz="3600" b="1" u="sng" dirty="0">
                <a:highlight>
                  <a:srgbClr val="FFFF00"/>
                </a:highlight>
              </a:rPr>
              <a:t> No 6</a:t>
            </a:r>
            <a:endParaRPr lang="lv-LV" sz="2800" b="1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494F9-90C3-2263-E252-ED88AD842CF0}"/>
              </a:ext>
            </a:extLst>
          </p:cNvPr>
          <p:cNvSpPr txBox="1"/>
          <p:nvPr/>
        </p:nvSpPr>
        <p:spPr>
          <a:xfrm>
            <a:off x="402859" y="4325398"/>
            <a:ext cx="582367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</a:t>
            </a:r>
            <a:r>
              <a:rPr kumimoji="0" lang="lv-LV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lv-LV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lv-LV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SYSTEMS – HIERARCHY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 SYSTEMS STRUCTURES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B11BA8-663A-0D90-E5BB-B33427C29C15}"/>
              </a:ext>
            </a:extLst>
          </p:cNvPr>
          <p:cNvSpPr txBox="1"/>
          <p:nvPr/>
        </p:nvSpPr>
        <p:spPr>
          <a:xfrm>
            <a:off x="499151" y="1571116"/>
            <a:ext cx="559684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are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continuing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2nd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part</a:t>
            </a:r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GB" sz="3200" b="1" dirty="0">
                <a:solidFill>
                  <a:srgbClr val="C00000"/>
                </a:solidFill>
              </a:rPr>
              <a:t>«</a:t>
            </a:r>
            <a:r>
              <a:rPr lang="lv-LV" sz="3200" b="1" dirty="0">
                <a:solidFill>
                  <a:srgbClr val="C00000"/>
                </a:solidFill>
              </a:rPr>
              <a:t>SYSTEMIC THINKING – </a:t>
            </a:r>
          </a:p>
          <a:p>
            <a:pPr algn="ctr"/>
            <a:r>
              <a:rPr lang="lv-LV" sz="3200" b="1" dirty="0">
                <a:solidFill>
                  <a:srgbClr val="C00000"/>
                </a:solidFill>
              </a:rPr>
              <a:t>ABC </a:t>
            </a:r>
            <a:r>
              <a:rPr lang="lv-LV" sz="3200" b="1" dirty="0" err="1">
                <a:solidFill>
                  <a:srgbClr val="C00000"/>
                </a:solidFill>
              </a:rPr>
              <a:t>of</a:t>
            </a:r>
            <a:r>
              <a:rPr lang="lv-LV" sz="3200" b="1" dirty="0">
                <a:solidFill>
                  <a:srgbClr val="C00000"/>
                </a:solidFill>
              </a:rPr>
              <a:t> Systems </a:t>
            </a:r>
            <a:r>
              <a:rPr lang="lv-LV" sz="3200" b="1" dirty="0" err="1">
                <a:solidFill>
                  <a:srgbClr val="C00000"/>
                </a:solidFill>
              </a:rPr>
              <a:t>Theories</a:t>
            </a:r>
            <a:r>
              <a:rPr lang="lv-LV" sz="3200" b="1" dirty="0">
                <a:solidFill>
                  <a:srgbClr val="C00000"/>
                </a:solidFill>
              </a:rPr>
              <a:t>» </a:t>
            </a:r>
          </a:p>
          <a:p>
            <a:pPr algn="ctr"/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our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course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well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corresponding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research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lv-LV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project</a:t>
            </a:r>
            <a:r>
              <a:rPr lang="lv-LV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F88340-5374-B45E-0767-B33088E5FA7D}"/>
              </a:ext>
            </a:extLst>
          </p:cNvPr>
          <p:cNvSpPr txBox="1"/>
          <p:nvPr/>
        </p:nvSpPr>
        <p:spPr>
          <a:xfrm>
            <a:off x="6711717" y="4740322"/>
            <a:ext cx="4977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000" b="1" dirty="0" err="1"/>
              <a:t>All</a:t>
            </a:r>
            <a:r>
              <a:rPr lang="lv-LV" sz="3000" b="1" dirty="0"/>
              <a:t> </a:t>
            </a:r>
            <a:r>
              <a:rPr lang="lv-LV" sz="3000" b="1" dirty="0" err="1"/>
              <a:t>systems</a:t>
            </a:r>
            <a:r>
              <a:rPr lang="lv-LV" sz="3000" b="1" dirty="0"/>
              <a:t> </a:t>
            </a:r>
            <a:r>
              <a:rPr lang="lv-LV" sz="3000" b="1" dirty="0" err="1"/>
              <a:t>are</a:t>
            </a:r>
            <a:r>
              <a:rPr lang="lv-LV" sz="3000" b="1" dirty="0"/>
              <a:t> </a:t>
            </a:r>
            <a:r>
              <a:rPr lang="lv-LV" sz="3000" b="1" dirty="0" err="1"/>
              <a:t>theoretical</a:t>
            </a:r>
            <a:endParaRPr lang="lv-LV" sz="3000" b="1" dirty="0"/>
          </a:p>
          <a:p>
            <a:pPr algn="ctr"/>
            <a:r>
              <a:rPr lang="lv-LV" sz="3000" b="1" dirty="0" err="1"/>
              <a:t>representations</a:t>
            </a:r>
            <a:r>
              <a:rPr lang="lv-LV" sz="3000" b="1" dirty="0"/>
              <a:t> </a:t>
            </a:r>
            <a:r>
              <a:rPr lang="lv-LV" sz="3000" b="1" dirty="0" err="1"/>
              <a:t>of</a:t>
            </a:r>
            <a:r>
              <a:rPr lang="lv-LV" sz="3000" b="1" dirty="0"/>
              <a:t> </a:t>
            </a:r>
            <a:r>
              <a:rPr lang="lv-LV" sz="3000" b="1" dirty="0" err="1"/>
              <a:t>different</a:t>
            </a:r>
            <a:r>
              <a:rPr lang="lv-LV" sz="3000" b="1" dirty="0"/>
              <a:t> </a:t>
            </a:r>
            <a:r>
              <a:rPr lang="lv-LV" sz="3000" b="1" dirty="0" err="1"/>
              <a:t>phenomena</a:t>
            </a:r>
            <a:r>
              <a:rPr lang="lv-LV" sz="3000" b="1" dirty="0"/>
              <a:t> </a:t>
            </a:r>
            <a:r>
              <a:rPr lang="lv-LV" sz="3000" b="1" dirty="0" err="1"/>
              <a:t>of</a:t>
            </a:r>
            <a:r>
              <a:rPr lang="lv-LV" sz="3000" b="1" dirty="0"/>
              <a:t> </a:t>
            </a:r>
            <a:r>
              <a:rPr lang="lv-LV" sz="3000" b="1" dirty="0" err="1"/>
              <a:t>the</a:t>
            </a:r>
            <a:r>
              <a:rPr lang="lv-LV" sz="3000" b="1" dirty="0"/>
              <a:t> </a:t>
            </a:r>
            <a:r>
              <a:rPr lang="lv-LV" sz="3000" b="1" dirty="0" err="1"/>
              <a:t>Universe</a:t>
            </a:r>
            <a:r>
              <a:rPr lang="lv-LV" sz="3000" b="1" dirty="0"/>
              <a:t> </a:t>
            </a:r>
            <a:r>
              <a:rPr lang="lv-LV" sz="3000" b="1" dirty="0" err="1"/>
              <a:t>within</a:t>
            </a:r>
            <a:r>
              <a:rPr lang="lv-LV" sz="3000" b="1" dirty="0"/>
              <a:t> </a:t>
            </a:r>
            <a:r>
              <a:rPr lang="lv-LV" sz="3000" b="1" dirty="0" err="1"/>
              <a:t>the</a:t>
            </a:r>
            <a:r>
              <a:rPr lang="lv-LV" sz="3000" b="1" dirty="0"/>
              <a:t>  </a:t>
            </a:r>
            <a:r>
              <a:rPr lang="lv-LV" sz="3000" b="1" dirty="0" err="1"/>
              <a:t>Humans</a:t>
            </a:r>
            <a:r>
              <a:rPr lang="lv-LV" sz="3000" b="1" dirty="0"/>
              <a:t> </a:t>
            </a:r>
            <a:r>
              <a:rPr lang="lv-LV" sz="3000" b="1" dirty="0" err="1"/>
              <a:t>brain</a:t>
            </a:r>
            <a:r>
              <a:rPr lang="lv-LV" sz="3000" b="1" dirty="0"/>
              <a:t>  </a:t>
            </a:r>
            <a:endParaRPr lang="en-GB" sz="3000" b="1" dirty="0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C363778D-BF8A-A2C8-4EFD-17CA1F1642F3}"/>
              </a:ext>
            </a:extLst>
          </p:cNvPr>
          <p:cNvGrpSpPr/>
          <p:nvPr/>
        </p:nvGrpSpPr>
        <p:grpSpPr>
          <a:xfrm>
            <a:off x="7054012" y="464695"/>
            <a:ext cx="4023719" cy="4029202"/>
            <a:chOff x="3546314" y="373106"/>
            <a:chExt cx="5356616" cy="5889630"/>
          </a:xfrm>
        </p:grpSpPr>
        <p:pic>
          <p:nvPicPr>
            <p:cNvPr id="15" name="Attēls 14" descr="Attēls, kurā ir aplis&#10;&#10;Apraksts ģenerēts automātiski">
              <a:extLst>
                <a:ext uri="{FF2B5EF4-FFF2-40B4-BE49-F238E27FC236}">
                  <a16:creationId xmlns:a16="http://schemas.microsoft.com/office/drawing/2014/main" id="{99ADCD29-CF0B-6E57-EF31-8C13E24BE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8381" y="3980685"/>
              <a:ext cx="4514421" cy="2282051"/>
            </a:xfrm>
            <a:prstGeom prst="rect">
              <a:avLst/>
            </a:prstGeom>
          </p:spPr>
        </p:pic>
        <p:pic>
          <p:nvPicPr>
            <p:cNvPr id="18" name="Attēls 17" descr="Attēls, kurā ir aplis, simbols, māksla&#10;&#10;Apraksts ģenerēts automātiski">
              <a:extLst>
                <a:ext uri="{FF2B5EF4-FFF2-40B4-BE49-F238E27FC236}">
                  <a16:creationId xmlns:a16="http://schemas.microsoft.com/office/drawing/2014/main" id="{579BB6F1-0039-44CA-AD5D-64A2FE6BA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5366" y="373106"/>
              <a:ext cx="1840992" cy="2304288"/>
            </a:xfrm>
            <a:prstGeom prst="rect">
              <a:avLst/>
            </a:prstGeom>
          </p:spPr>
        </p:pic>
        <p:pic>
          <p:nvPicPr>
            <p:cNvPr id="19" name="Attēls 18" descr="Attēls, kurā ir aplis, māksla&#10;&#10;Apraksts ģenerēts automātiski">
              <a:extLst>
                <a:ext uri="{FF2B5EF4-FFF2-40B4-BE49-F238E27FC236}">
                  <a16:creationId xmlns:a16="http://schemas.microsoft.com/office/drawing/2014/main" id="{BD57C5FF-B08E-C025-0A81-6822C9820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6314" y="2165777"/>
              <a:ext cx="1840992" cy="2304288"/>
            </a:xfrm>
            <a:prstGeom prst="rect">
              <a:avLst/>
            </a:prstGeom>
          </p:spPr>
        </p:pic>
        <p:pic>
          <p:nvPicPr>
            <p:cNvPr id="20" name="Attēls 19" descr="Attēls, kurā ir skečs, teksts, zīmējums, māksla&#10;&#10;Apraksts ģenerēts automātiski">
              <a:extLst>
                <a:ext uri="{FF2B5EF4-FFF2-40B4-BE49-F238E27FC236}">
                  <a16:creationId xmlns:a16="http://schemas.microsoft.com/office/drawing/2014/main" id="{F39C7AD5-AF2E-270E-111E-CBEF1EFB9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5817" y="2015040"/>
              <a:ext cx="1837113" cy="2455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7457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11537-44BA-17DE-7647-ED1B12C7C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13D9B1-C4C9-FE9A-9B73-C3B14399681D}"/>
              </a:ext>
            </a:extLst>
          </p:cNvPr>
          <p:cNvSpPr txBox="1"/>
          <p:nvPr/>
        </p:nvSpPr>
        <p:spPr>
          <a:xfrm>
            <a:off x="198120" y="181605"/>
            <a:ext cx="1179576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IT’S TIME TO GENERALIZE </a:t>
            </a:r>
            <a:r>
              <a:rPr lang="en-US" sz="4000" b="1" u="sng" dirty="0"/>
              <a:t>the concept of arrangement</a:t>
            </a:r>
            <a:endParaRPr lang="lv-LV" sz="4000" b="1" u="sng" dirty="0"/>
          </a:p>
          <a:p>
            <a:pPr algn="ctr"/>
            <a:r>
              <a:rPr lang="en-US" sz="4000" b="1" u="sng" dirty="0"/>
              <a:t> of Thoughts to  everything </a:t>
            </a:r>
            <a:r>
              <a:rPr lang="en-US" sz="4000" b="1" dirty="0"/>
              <a:t>what Humans percept as  parts of the Universe –</a:t>
            </a:r>
            <a:r>
              <a:rPr lang="lv-LV" sz="4000" b="1" dirty="0"/>
              <a:t> </a:t>
            </a:r>
            <a:r>
              <a:rPr lang="en-US" sz="4000" b="1" dirty="0"/>
              <a:t>changing Things. </a:t>
            </a:r>
            <a:endParaRPr lang="lv-LV" sz="4000" b="1" dirty="0"/>
          </a:p>
          <a:p>
            <a:pPr algn="ctr"/>
            <a:r>
              <a:rPr lang="en-US" sz="1200" b="1" dirty="0"/>
              <a:t> </a:t>
            </a:r>
            <a:endParaRPr lang="lv-LV" sz="1200" b="1" dirty="0"/>
          </a:p>
          <a:p>
            <a:pPr algn="ctr"/>
            <a:r>
              <a:rPr lang="en-US" sz="4000" b="1" dirty="0">
                <a:solidFill>
                  <a:srgbClr val="C00000"/>
                </a:solidFill>
                <a:highlight>
                  <a:srgbClr val="FFFF00"/>
                </a:highlight>
              </a:rPr>
              <a:t>Human's World of Thoughts by nature is the copy of the Universe</a:t>
            </a:r>
            <a:r>
              <a:rPr lang="lv-LV" sz="40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lv-LV" sz="40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as</a:t>
            </a:r>
            <a:r>
              <a:rPr lang="lv-LV" sz="4000" b="1" dirty="0">
                <a:solidFill>
                  <a:srgbClr val="C00000"/>
                </a:solidFill>
                <a:highlight>
                  <a:srgbClr val="FFFF00"/>
                </a:highlight>
              </a:rPr>
              <a:t> a set </a:t>
            </a:r>
            <a:r>
              <a:rPr lang="en-US" sz="4000" b="1" dirty="0">
                <a:solidFill>
                  <a:srgbClr val="C00000"/>
                </a:solidFill>
                <a:highlight>
                  <a:srgbClr val="FFFF00"/>
                </a:highlight>
              </a:rPr>
              <a:t> of corresponding  phenomena </a:t>
            </a:r>
            <a:endParaRPr lang="en-GB" sz="4000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864E17DE-008B-6B3C-BA84-A2B65F873061}"/>
              </a:ext>
            </a:extLst>
          </p:cNvPr>
          <p:cNvGrpSpPr/>
          <p:nvPr/>
        </p:nvGrpSpPr>
        <p:grpSpPr>
          <a:xfrm>
            <a:off x="734833" y="4092819"/>
            <a:ext cx="10722333" cy="2583576"/>
            <a:chOff x="794479" y="2902822"/>
            <a:chExt cx="10722333" cy="2583576"/>
          </a:xfrm>
        </p:grpSpPr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CFA3D2E5-1D9B-C167-2916-B1BD61B46A2B}"/>
                </a:ext>
              </a:extLst>
            </p:cNvPr>
            <p:cNvGrpSpPr/>
            <p:nvPr/>
          </p:nvGrpSpPr>
          <p:grpSpPr>
            <a:xfrm>
              <a:off x="794479" y="2902822"/>
              <a:ext cx="9016583" cy="2583576"/>
              <a:chOff x="1737360" y="4605555"/>
              <a:chExt cx="7604914" cy="2101670"/>
            </a:xfrm>
          </p:grpSpPr>
          <p:pic>
            <p:nvPicPr>
              <p:cNvPr id="9" name="Attēls 8">
                <a:extLst>
                  <a:ext uri="{FF2B5EF4-FFF2-40B4-BE49-F238E27FC236}">
                    <a16:creationId xmlns:a16="http://schemas.microsoft.com/office/drawing/2014/main" id="{C9305FA9-005A-D003-F581-C1D60D5AA2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46169" y="4746218"/>
                <a:ext cx="1396105" cy="1956986"/>
              </a:xfrm>
              <a:prstGeom prst="rect">
                <a:avLst/>
              </a:prstGeom>
            </p:spPr>
          </p:pic>
          <p:pic>
            <p:nvPicPr>
              <p:cNvPr id="10" name="Attēls 9">
                <a:extLst>
                  <a:ext uri="{FF2B5EF4-FFF2-40B4-BE49-F238E27FC236}">
                    <a16:creationId xmlns:a16="http://schemas.microsoft.com/office/drawing/2014/main" id="{C7668CA1-F2AA-E44C-2C1C-D08F714148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7360" y="4605555"/>
                <a:ext cx="2106289" cy="2101670"/>
              </a:xfrm>
              <a:prstGeom prst="rect">
                <a:avLst/>
              </a:prstGeom>
            </p:spPr>
          </p:pic>
          <p:pic>
            <p:nvPicPr>
              <p:cNvPr id="12" name="Attēls 11">
                <a:extLst>
                  <a:ext uri="{FF2B5EF4-FFF2-40B4-BE49-F238E27FC236}">
                    <a16:creationId xmlns:a16="http://schemas.microsoft.com/office/drawing/2014/main" id="{EA504CF3-960F-F9F4-6BE4-055958E41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23132" y="4677897"/>
                <a:ext cx="1541132" cy="1925152"/>
              </a:xfrm>
              <a:prstGeom prst="rect">
                <a:avLst/>
              </a:prstGeom>
            </p:spPr>
          </p:pic>
          <p:pic>
            <p:nvPicPr>
              <p:cNvPr id="14" name="Attēls 13" descr="Attēls, kurā ir teksts, ekrānuzņēmums&#10;&#10;Apraksts ģenerēts automātiski">
                <a:extLst>
                  <a:ext uri="{FF2B5EF4-FFF2-40B4-BE49-F238E27FC236}">
                    <a16:creationId xmlns:a16="http://schemas.microsoft.com/office/drawing/2014/main" id="{D81AE6BD-3C0B-C8BB-FD68-A6771004D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4526" y="4605555"/>
                <a:ext cx="1697730" cy="2097648"/>
              </a:xfrm>
              <a:prstGeom prst="rect">
                <a:avLst/>
              </a:prstGeom>
            </p:spPr>
          </p:pic>
        </p:grpSp>
        <p:pic>
          <p:nvPicPr>
            <p:cNvPr id="7" name="Attēls 6" descr="Attēls, kurā ir teksts, mēbeles, iekštelpu, grāmata&#10;&#10;Apraksts ģenerēts automātiski">
              <a:extLst>
                <a:ext uri="{FF2B5EF4-FFF2-40B4-BE49-F238E27FC236}">
                  <a16:creationId xmlns:a16="http://schemas.microsoft.com/office/drawing/2014/main" id="{1B81AF08-7C91-C4DD-56BB-0D688FF32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5322" y="2991752"/>
              <a:ext cx="1331490" cy="2366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661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E8F5FAC-9EE1-F05B-6812-E3578962E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28" y="2397948"/>
            <a:ext cx="1146032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This representation</a:t>
            </a:r>
            <a:r>
              <a:rPr kumimoji="0" lang="lv-LV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lv-LV" altLang="lv-LV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as</a:t>
            </a:r>
            <a:r>
              <a:rPr kumimoji="0" lang="lv-LV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a set </a:t>
            </a:r>
            <a:r>
              <a:rPr kumimoji="0" lang="lv-LV" altLang="lv-LV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of</a:t>
            </a:r>
            <a:r>
              <a:rPr kumimoji="0" lang="lv-LV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lv-LV" altLang="lv-LV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different</a:t>
            </a:r>
            <a:r>
              <a:rPr kumimoji="0" lang="lv-LV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GB" altLang="lv-LV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theor</a:t>
            </a:r>
            <a:r>
              <a:rPr kumimoji="0" lang="lv-LV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ies (</a:t>
            </a:r>
            <a:r>
              <a:rPr kumimoji="0" lang="en-GB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model</a:t>
            </a:r>
            <a:r>
              <a:rPr kumimoji="0" lang="lv-LV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s, </a:t>
            </a:r>
            <a:r>
              <a:rPr kumimoji="0" lang="lv-LV" altLang="lv-LV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descriptions</a:t>
            </a:r>
            <a:r>
              <a:rPr kumimoji="0" lang="lv-LV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 </a:t>
            </a:r>
            <a:r>
              <a:rPr kumimoji="0" lang="lv-LV" altLang="lv-LV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etc</a:t>
            </a:r>
            <a:r>
              <a:rPr kumimoji="0" lang="lv-LV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.) </a:t>
            </a:r>
            <a:r>
              <a:rPr kumimoji="0" lang="en-GB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is arranged in space and time  </a:t>
            </a:r>
            <a:r>
              <a:rPr kumimoji="0" lang="en-GB" altLang="lv-LV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by parts</a:t>
            </a:r>
            <a:r>
              <a:rPr kumimoji="0" lang="en-GB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</a:t>
            </a:r>
            <a:r>
              <a:rPr kumimoji="0" lang="lv-LV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GB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comparing  and connecting them</a:t>
            </a:r>
            <a:endParaRPr kumimoji="0" lang="lv-LV" altLang="lv-LV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</a:t>
            </a:r>
            <a:r>
              <a:rPr kumimoji="0" lang="en-GB" altLang="lv-LV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within the WHOLE</a:t>
            </a:r>
            <a:endParaRPr kumimoji="0" lang="en-GB" altLang="lv-LV" sz="6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CA2643-79FF-7E65-3F4D-3A3990CBDA31}"/>
              </a:ext>
            </a:extLst>
          </p:cNvPr>
          <p:cNvSpPr txBox="1"/>
          <p:nvPr/>
        </p:nvSpPr>
        <p:spPr>
          <a:xfrm>
            <a:off x="492829" y="153006"/>
            <a:ext cx="114603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4400" b="1" u="sng" dirty="0">
                <a:solidFill>
                  <a:srgbClr val="C00000"/>
                </a:solidFill>
              </a:rPr>
              <a:t>S Y S T E M S   </a:t>
            </a:r>
            <a:r>
              <a:rPr lang="lv-LV" sz="4000" b="1" u="sng" dirty="0" err="1">
                <a:solidFill>
                  <a:srgbClr val="C00000"/>
                </a:solidFill>
              </a:rPr>
              <a:t>are</a:t>
            </a:r>
            <a:r>
              <a:rPr lang="lv-LV" sz="4000" b="1" u="sng" dirty="0">
                <a:solidFill>
                  <a:srgbClr val="C00000"/>
                </a:solidFill>
              </a:rPr>
              <a:t> </a:t>
            </a:r>
            <a:r>
              <a:rPr lang="lv-LV" sz="4000" b="1" u="sng" dirty="0" err="1">
                <a:solidFill>
                  <a:srgbClr val="C00000"/>
                </a:solidFill>
              </a:rPr>
              <a:t>universal</a:t>
            </a:r>
            <a:r>
              <a:rPr lang="lv-LV" sz="4000" b="1" u="sng" dirty="0">
                <a:solidFill>
                  <a:srgbClr val="C00000"/>
                </a:solidFill>
              </a:rPr>
              <a:t> </a:t>
            </a:r>
            <a:r>
              <a:rPr lang="lv-LV" sz="4000" b="1" u="sng" dirty="0" err="1">
                <a:solidFill>
                  <a:srgbClr val="C00000"/>
                </a:solidFill>
              </a:rPr>
              <a:t>representation</a:t>
            </a:r>
            <a:r>
              <a:rPr lang="lv-LV" sz="4000" b="1" u="sng" dirty="0">
                <a:solidFill>
                  <a:srgbClr val="C00000"/>
                </a:solidFill>
              </a:rPr>
              <a:t> </a:t>
            </a:r>
            <a:r>
              <a:rPr lang="lv-LV" sz="4000" b="1" u="sng" dirty="0" err="1">
                <a:solidFill>
                  <a:srgbClr val="C00000"/>
                </a:solidFill>
              </a:rPr>
              <a:t>of</a:t>
            </a:r>
            <a:r>
              <a:rPr lang="lv-LV" sz="4000" b="1" u="sng" dirty="0">
                <a:solidFill>
                  <a:srgbClr val="C00000"/>
                </a:solidFill>
              </a:rPr>
              <a:t> </a:t>
            </a:r>
            <a:r>
              <a:rPr lang="lv-LV" sz="4000" b="1" u="sng" dirty="0" err="1">
                <a:solidFill>
                  <a:srgbClr val="C00000"/>
                </a:solidFill>
              </a:rPr>
              <a:t>the</a:t>
            </a:r>
            <a:r>
              <a:rPr lang="lv-LV" sz="4000" b="1" u="sng" dirty="0">
                <a:solidFill>
                  <a:srgbClr val="C00000"/>
                </a:solidFill>
              </a:rPr>
              <a:t> U</a:t>
            </a:r>
            <a:r>
              <a:rPr lang="en-US" sz="4000" b="1" u="sng" dirty="0" err="1">
                <a:solidFill>
                  <a:srgbClr val="C00000"/>
                </a:solidFill>
              </a:rPr>
              <a:t>niverse</a:t>
            </a:r>
            <a:r>
              <a:rPr lang="lv-LV" sz="4000" b="1" u="sng" dirty="0">
                <a:solidFill>
                  <a:srgbClr val="C00000"/>
                </a:solidFill>
              </a:rPr>
              <a:t> </a:t>
            </a:r>
            <a:r>
              <a:rPr lang="lv-LV" sz="3600" b="1" u="sng" dirty="0" err="1">
                <a:solidFill>
                  <a:srgbClr val="C00000"/>
                </a:solidFill>
              </a:rPr>
              <a:t>within</a:t>
            </a:r>
            <a:r>
              <a:rPr lang="lv-LV" sz="3600" b="1" u="sng" dirty="0">
                <a:solidFill>
                  <a:srgbClr val="C00000"/>
                </a:solidFill>
              </a:rPr>
              <a:t> </a:t>
            </a:r>
            <a:r>
              <a:rPr lang="lv-LV" sz="3600" b="1" u="sng" dirty="0" err="1">
                <a:solidFill>
                  <a:srgbClr val="C00000"/>
                </a:solidFill>
              </a:rPr>
              <a:t>the</a:t>
            </a:r>
            <a:r>
              <a:rPr lang="lv-LV" sz="3600" b="1" u="sng" dirty="0">
                <a:solidFill>
                  <a:srgbClr val="C00000"/>
                </a:solidFill>
              </a:rPr>
              <a:t> </a:t>
            </a:r>
            <a:r>
              <a:rPr lang="lv-LV" sz="3600" b="1" u="sng" dirty="0" err="1">
                <a:solidFill>
                  <a:srgbClr val="C00000"/>
                </a:solidFill>
              </a:rPr>
              <a:t>Human’s</a:t>
            </a:r>
            <a:r>
              <a:rPr lang="lv-LV" sz="3600" b="1" u="sng" dirty="0">
                <a:solidFill>
                  <a:srgbClr val="C00000"/>
                </a:solidFill>
              </a:rPr>
              <a:t> </a:t>
            </a:r>
            <a:r>
              <a:rPr lang="lv-LV" sz="3600" b="1" u="sng" dirty="0" err="1">
                <a:solidFill>
                  <a:srgbClr val="C00000"/>
                </a:solidFill>
              </a:rPr>
              <a:t>brain</a:t>
            </a:r>
            <a:r>
              <a:rPr lang="lv-LV" sz="3600" b="1" u="sng" dirty="0">
                <a:solidFill>
                  <a:srgbClr val="C00000"/>
                </a:solidFill>
              </a:rPr>
              <a:t>) </a:t>
            </a:r>
            <a:r>
              <a:rPr lang="lv-LV" sz="3600" b="1" u="sng" dirty="0" err="1">
                <a:solidFill>
                  <a:srgbClr val="C00000"/>
                </a:solidFill>
              </a:rPr>
              <a:t>is</a:t>
            </a:r>
            <a:r>
              <a:rPr lang="lv-LV" sz="3600" b="1" u="sng" dirty="0">
                <a:solidFill>
                  <a:srgbClr val="C00000"/>
                </a:solidFill>
              </a:rPr>
              <a:t> a </a:t>
            </a:r>
            <a:r>
              <a:rPr lang="lv-LV" sz="3600" b="1" u="sng" dirty="0" err="1">
                <a:solidFill>
                  <a:srgbClr val="C00000"/>
                </a:solidFill>
              </a:rPr>
              <a:t>natural</a:t>
            </a:r>
            <a:r>
              <a:rPr lang="lv-LV" sz="3600" b="1" u="sng" dirty="0">
                <a:solidFill>
                  <a:srgbClr val="C00000"/>
                </a:solidFill>
              </a:rPr>
              <a:t> </a:t>
            </a:r>
            <a:r>
              <a:rPr lang="lv-LV" sz="3600" b="1" u="sng" dirty="0" err="1">
                <a:solidFill>
                  <a:srgbClr val="C00000"/>
                </a:solidFill>
              </a:rPr>
              <a:t>copy</a:t>
            </a:r>
            <a:r>
              <a:rPr lang="lv-LV" sz="3600" b="1" u="sng" dirty="0">
                <a:solidFill>
                  <a:srgbClr val="C00000"/>
                </a:solidFill>
              </a:rPr>
              <a:t> </a:t>
            </a:r>
            <a:r>
              <a:rPr lang="lv-LV" sz="3600" b="1" u="sng" dirty="0" err="1">
                <a:solidFill>
                  <a:srgbClr val="C00000"/>
                </a:solidFill>
              </a:rPr>
              <a:t>of</a:t>
            </a:r>
            <a:r>
              <a:rPr lang="lv-LV" sz="3600" b="1" u="sng" dirty="0">
                <a:solidFill>
                  <a:srgbClr val="C00000"/>
                </a:solidFill>
              </a:rPr>
              <a:t> </a:t>
            </a:r>
            <a:r>
              <a:rPr lang="lv-LV" sz="3600" b="1" u="sng" dirty="0" err="1">
                <a:solidFill>
                  <a:srgbClr val="C00000"/>
                </a:solidFill>
              </a:rPr>
              <a:t>corresponding</a:t>
            </a:r>
            <a:r>
              <a:rPr lang="lv-LV" sz="3600" b="1" u="sng" dirty="0">
                <a:solidFill>
                  <a:srgbClr val="C00000"/>
                </a:solidFill>
              </a:rPr>
              <a:t> </a:t>
            </a:r>
            <a:r>
              <a:rPr lang="lv-LV" sz="3600" b="1" u="sng" dirty="0" err="1">
                <a:solidFill>
                  <a:srgbClr val="C00000"/>
                </a:solidFill>
              </a:rPr>
              <a:t>phenomena</a:t>
            </a:r>
            <a:r>
              <a:rPr lang="lv-LV" sz="3600" b="1" u="sng" dirty="0">
                <a:solidFill>
                  <a:srgbClr val="C00000"/>
                </a:solidFill>
              </a:rPr>
              <a:t> </a:t>
            </a:r>
            <a:r>
              <a:rPr lang="lv-LV" sz="3600" b="1" u="sng" dirty="0" err="1">
                <a:solidFill>
                  <a:srgbClr val="C00000"/>
                </a:solidFill>
              </a:rPr>
              <a:t>of</a:t>
            </a:r>
            <a:r>
              <a:rPr lang="lv-LV" sz="3600" b="1" u="sng" dirty="0">
                <a:solidFill>
                  <a:srgbClr val="C00000"/>
                </a:solidFill>
              </a:rPr>
              <a:t> </a:t>
            </a:r>
            <a:r>
              <a:rPr lang="lv-LV" sz="3600" b="1" u="sng" dirty="0" err="1">
                <a:solidFill>
                  <a:srgbClr val="C00000"/>
                </a:solidFill>
              </a:rPr>
              <a:t>the</a:t>
            </a:r>
            <a:r>
              <a:rPr lang="lv-LV" sz="3600" b="1" u="sng" dirty="0">
                <a:solidFill>
                  <a:srgbClr val="C00000"/>
                </a:solidFill>
              </a:rPr>
              <a:t> </a:t>
            </a:r>
            <a:r>
              <a:rPr lang="lv-LV" sz="3600" b="1" u="sng" dirty="0" err="1">
                <a:solidFill>
                  <a:srgbClr val="C00000"/>
                </a:solidFill>
              </a:rPr>
              <a:t>Universe</a:t>
            </a:r>
            <a:r>
              <a:rPr lang="lv-LV" sz="3600" b="1" u="sng" dirty="0">
                <a:solidFill>
                  <a:srgbClr val="C00000"/>
                </a:solidFill>
              </a:rPr>
              <a:t>  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3F957-F3DC-1766-4524-9C276DAD3D31}"/>
              </a:ext>
            </a:extLst>
          </p:cNvPr>
          <p:cNvSpPr txBox="1"/>
          <p:nvPr/>
        </p:nvSpPr>
        <p:spPr>
          <a:xfrm>
            <a:off x="370803" y="4519780"/>
            <a:ext cx="334775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Different people, </a:t>
            </a:r>
            <a:endParaRPr lang="lv-LV" sz="2800" dirty="0"/>
          </a:p>
          <a:p>
            <a:pPr algn="ctr"/>
            <a:r>
              <a:rPr lang="en-US" sz="2800" dirty="0"/>
              <a:t>different groups of people, societies – different </a:t>
            </a:r>
            <a:endParaRPr lang="lv-LV" sz="2800" dirty="0"/>
          </a:p>
          <a:p>
            <a:pPr algn="ctr"/>
            <a:r>
              <a:rPr lang="en-US" sz="2400" dirty="0"/>
              <a:t>WORLDS OF THOUGHTS</a:t>
            </a:r>
            <a:r>
              <a:rPr lang="lv-LV" sz="2400" dirty="0"/>
              <a:t>. 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94E117-6025-B42E-5EC6-A9DC4B7E0607}"/>
              </a:ext>
            </a:extLst>
          </p:cNvPr>
          <p:cNvSpPr txBox="1"/>
          <p:nvPr/>
        </p:nvSpPr>
        <p:spPr>
          <a:xfrm>
            <a:off x="4277397" y="5105448"/>
            <a:ext cx="7543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But this diversity </a:t>
            </a:r>
            <a:r>
              <a:rPr lang="lv-LV" sz="2800" dirty="0" err="1"/>
              <a:t>have</a:t>
            </a:r>
            <a:r>
              <a:rPr lang="lv-LV" sz="2800" dirty="0"/>
              <a:t> </a:t>
            </a:r>
            <a:r>
              <a:rPr lang="en-GB" sz="2800" dirty="0"/>
              <a:t>the unifying</a:t>
            </a:r>
            <a:r>
              <a:rPr lang="lv-LV" sz="2800" dirty="0"/>
              <a:t> </a:t>
            </a:r>
            <a:r>
              <a:rPr lang="en-GB" sz="2800" dirty="0"/>
              <a:t>general</a:t>
            </a:r>
            <a:r>
              <a:rPr lang="lv-LV" sz="2800" dirty="0"/>
              <a:t> </a:t>
            </a:r>
            <a:r>
              <a:rPr lang="lv-LV" sz="2800" dirty="0" err="1"/>
              <a:t>core</a:t>
            </a:r>
            <a:r>
              <a:rPr lang="lv-LV" sz="2800" dirty="0"/>
              <a:t> </a:t>
            </a:r>
            <a:r>
              <a:rPr lang="lv-LV" sz="2800" dirty="0" err="1"/>
              <a:t>of</a:t>
            </a:r>
            <a:r>
              <a:rPr lang="lv-LV" sz="2800" dirty="0"/>
              <a:t> </a:t>
            </a:r>
            <a:r>
              <a:rPr lang="lv-LV" sz="2800" dirty="0" err="1"/>
              <a:t>principles</a:t>
            </a:r>
            <a:r>
              <a:rPr lang="lv-LV" sz="2800" dirty="0"/>
              <a:t>, </a:t>
            </a:r>
            <a:r>
              <a:rPr lang="lv-LV" sz="2800" dirty="0" err="1"/>
              <a:t>what</a:t>
            </a:r>
            <a:r>
              <a:rPr lang="lv-LV" sz="2800" dirty="0"/>
              <a:t> </a:t>
            </a:r>
            <a:r>
              <a:rPr lang="lv-LV" sz="2800" dirty="0" err="1"/>
              <a:t>is</a:t>
            </a:r>
            <a:r>
              <a:rPr lang="lv-LV" sz="2800" dirty="0"/>
              <a:t> </a:t>
            </a:r>
            <a:r>
              <a:rPr lang="lv-LV" sz="2800" dirty="0" err="1"/>
              <a:t>the</a:t>
            </a:r>
            <a:r>
              <a:rPr lang="lv-LV" sz="2800" dirty="0"/>
              <a:t> </a:t>
            </a:r>
            <a:r>
              <a:rPr lang="lv-LV" sz="2800" dirty="0" err="1"/>
              <a:t>same</a:t>
            </a:r>
            <a:r>
              <a:rPr lang="lv-LV" sz="2800" dirty="0"/>
              <a:t> </a:t>
            </a:r>
            <a:r>
              <a:rPr lang="lv-LV" sz="2800" dirty="0" err="1"/>
              <a:t>for</a:t>
            </a:r>
            <a:r>
              <a:rPr lang="lv-LV" sz="2800" dirty="0"/>
              <a:t> </a:t>
            </a:r>
            <a:r>
              <a:rPr lang="lv-LV" sz="2800" dirty="0" err="1"/>
              <a:t>all</a:t>
            </a:r>
            <a:r>
              <a:rPr lang="lv-LV" sz="2800" dirty="0"/>
              <a:t> </a:t>
            </a:r>
            <a:r>
              <a:rPr lang="lv-LV" sz="2800" dirty="0" err="1"/>
              <a:t>particular</a:t>
            </a:r>
            <a:r>
              <a:rPr lang="lv-LV" sz="2800" dirty="0"/>
              <a:t> </a:t>
            </a:r>
            <a:r>
              <a:rPr lang="lv-LV" sz="2800" dirty="0" err="1"/>
              <a:t>situations</a:t>
            </a:r>
            <a:r>
              <a:rPr lang="lv-LV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7135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4DBEFC-89E1-B4B1-8FEF-9FE4109021A5}"/>
              </a:ext>
            </a:extLst>
          </p:cNvPr>
          <p:cNvSpPr txBox="1"/>
          <p:nvPr/>
        </p:nvSpPr>
        <p:spPr>
          <a:xfrm>
            <a:off x="534649" y="164091"/>
            <a:ext cx="111227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u="sng" dirty="0" err="1"/>
              <a:t>Each</a:t>
            </a:r>
            <a:r>
              <a:rPr lang="lv-LV" sz="4000" b="1" u="sng" dirty="0"/>
              <a:t> </a:t>
            </a:r>
            <a:r>
              <a:rPr lang="lv-LV" sz="4000" b="1" u="sng" dirty="0" err="1"/>
              <a:t>phenomenon</a:t>
            </a:r>
            <a:r>
              <a:rPr lang="lv-LV" sz="4000" b="1" u="sng" dirty="0"/>
              <a:t> </a:t>
            </a:r>
            <a:r>
              <a:rPr lang="lv-LV" sz="4000" b="1" u="sng" dirty="0" err="1"/>
              <a:t>of</a:t>
            </a:r>
            <a:r>
              <a:rPr lang="lv-LV" sz="4000" b="1" u="sng" dirty="0"/>
              <a:t> </a:t>
            </a:r>
            <a:r>
              <a:rPr lang="lv-LV" sz="4000" b="1" u="sng" dirty="0" err="1"/>
              <a:t>the</a:t>
            </a:r>
            <a:r>
              <a:rPr lang="lv-LV" sz="4000" b="1" u="sng" dirty="0"/>
              <a:t> </a:t>
            </a:r>
            <a:r>
              <a:rPr lang="lv-LV" sz="4000" b="1" u="sng" dirty="0" err="1"/>
              <a:t>Universe</a:t>
            </a:r>
            <a:r>
              <a:rPr lang="lv-LV" sz="4000" b="1" u="sng" dirty="0"/>
              <a:t> </a:t>
            </a:r>
            <a:r>
              <a:rPr lang="lv-LV" sz="4000" b="1" dirty="0" err="1"/>
              <a:t>is</a:t>
            </a:r>
            <a:r>
              <a:rPr lang="lv-LV" sz="4000" b="1" dirty="0"/>
              <a:t> </a:t>
            </a:r>
            <a:r>
              <a:rPr lang="lv-LV" sz="4000" b="1" dirty="0" err="1"/>
              <a:t>reflected</a:t>
            </a:r>
            <a:r>
              <a:rPr lang="lv-LV" sz="4000" b="1" dirty="0"/>
              <a:t> (</a:t>
            </a:r>
            <a:r>
              <a:rPr lang="lv-LV" sz="4000" b="1" dirty="0" err="1"/>
              <a:t>physiology</a:t>
            </a:r>
            <a:r>
              <a:rPr lang="lv-LV" sz="4000" b="1" dirty="0"/>
              <a:t>) </a:t>
            </a:r>
            <a:r>
              <a:rPr lang="lv-LV" sz="4000" b="1" dirty="0" err="1"/>
              <a:t>and</a:t>
            </a:r>
            <a:r>
              <a:rPr lang="lv-LV" sz="4000" b="1" dirty="0"/>
              <a:t> </a:t>
            </a:r>
            <a:r>
              <a:rPr lang="lv-LV" sz="4000" b="1" dirty="0" err="1"/>
              <a:t>represented</a:t>
            </a:r>
            <a:r>
              <a:rPr lang="lv-LV" sz="4000" b="1" dirty="0"/>
              <a:t> (</a:t>
            </a:r>
            <a:r>
              <a:rPr lang="lv-LV" sz="4000" b="1" dirty="0" err="1"/>
              <a:t>psychology</a:t>
            </a:r>
            <a:r>
              <a:rPr lang="lv-LV" sz="4000" b="1" dirty="0"/>
              <a:t>) </a:t>
            </a:r>
            <a:r>
              <a:rPr lang="lv-LV" sz="4000" b="1" dirty="0" err="1"/>
              <a:t>within</a:t>
            </a:r>
            <a:r>
              <a:rPr lang="lv-LV" sz="4000" b="1" dirty="0"/>
              <a:t> </a:t>
            </a:r>
            <a:r>
              <a:rPr lang="lv-LV" sz="4000" b="1" dirty="0" err="1"/>
              <a:t>the</a:t>
            </a:r>
            <a:r>
              <a:rPr lang="lv-LV" sz="4000" b="1" dirty="0"/>
              <a:t> </a:t>
            </a:r>
            <a:r>
              <a:rPr lang="lv-LV" sz="4000" b="1" dirty="0" err="1"/>
              <a:t>Human’s</a:t>
            </a:r>
            <a:r>
              <a:rPr lang="lv-LV" sz="4000" b="1" dirty="0"/>
              <a:t> </a:t>
            </a:r>
            <a:r>
              <a:rPr lang="lv-LV" sz="4000" b="1" dirty="0" err="1"/>
              <a:t>brain</a:t>
            </a:r>
            <a:r>
              <a:rPr lang="lv-LV" sz="4000" b="1" dirty="0"/>
              <a:t> </a:t>
            </a:r>
            <a:r>
              <a:rPr lang="lv-LV" sz="4000" b="1" dirty="0" err="1"/>
              <a:t>as</a:t>
            </a:r>
            <a:r>
              <a:rPr lang="lv-LV" sz="4000" b="1" dirty="0"/>
              <a:t> </a:t>
            </a:r>
            <a:r>
              <a:rPr lang="lv-LV" sz="4000" b="1" dirty="0" err="1"/>
              <a:t>the</a:t>
            </a:r>
            <a:r>
              <a:rPr lang="lv-LV" sz="4000" b="1" dirty="0"/>
              <a:t> SYSTEM.</a:t>
            </a:r>
          </a:p>
          <a:p>
            <a:pPr algn="ctr"/>
            <a:r>
              <a:rPr lang="lv-LV" sz="4800" b="1" dirty="0">
                <a:solidFill>
                  <a:srgbClr val="C00000"/>
                </a:solidFill>
              </a:rPr>
              <a:t>  </a:t>
            </a:r>
            <a:r>
              <a:rPr lang="lv-LV" sz="48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What</a:t>
            </a:r>
            <a:r>
              <a:rPr lang="lv-LV" sz="48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lv-LV" sz="48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does</a:t>
            </a:r>
            <a:r>
              <a:rPr lang="lv-LV" sz="4800" b="1" dirty="0">
                <a:solidFill>
                  <a:srgbClr val="C00000"/>
                </a:solidFill>
                <a:highlight>
                  <a:srgbClr val="FFFF00"/>
                </a:highlight>
              </a:rPr>
              <a:t> it </a:t>
            </a:r>
            <a:r>
              <a:rPr lang="lv-LV" sz="48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mean</a:t>
            </a:r>
            <a:r>
              <a:rPr lang="lv-LV" sz="48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lv-LV" sz="48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the</a:t>
            </a:r>
            <a:r>
              <a:rPr lang="lv-LV" sz="48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lv-LV" sz="48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word</a:t>
            </a:r>
            <a:r>
              <a:rPr lang="lv-LV" sz="4800" b="1" dirty="0">
                <a:solidFill>
                  <a:srgbClr val="C00000"/>
                </a:solidFill>
                <a:highlight>
                  <a:srgbClr val="FFFF00"/>
                </a:highlight>
              </a:rPr>
              <a:t> «SYSTEM» ? </a:t>
            </a:r>
            <a:endParaRPr lang="en-GB" sz="4800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56DD20-4861-E0BF-DA31-3A8E581F2BD2}"/>
              </a:ext>
            </a:extLst>
          </p:cNvPr>
          <p:cNvSpPr txBox="1"/>
          <p:nvPr/>
        </p:nvSpPr>
        <p:spPr>
          <a:xfrm>
            <a:off x="305450" y="3149055"/>
            <a:ext cx="796912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 </a:t>
            </a:r>
            <a:r>
              <a:rPr kumimoji="0" lang="lv-LV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means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everything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WHOLE,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conteins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interactive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parts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subsystem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bigger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kumimoji="0" lang="lv-LV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Attēls 6" descr="Attēls, kurā ir teksts, aplis, multfilma, ilustrācija&#10;&#10;Apraksts ģenerēts automātiski">
            <a:extLst>
              <a:ext uri="{FF2B5EF4-FFF2-40B4-BE49-F238E27FC236}">
                <a16:creationId xmlns:a16="http://schemas.microsoft.com/office/drawing/2014/main" id="{70B55114-C61C-E42A-5035-1F20BCE3B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641" y="3429000"/>
            <a:ext cx="3134710" cy="29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85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/>
          <p:cNvSpPr/>
          <p:nvPr/>
        </p:nvSpPr>
        <p:spPr>
          <a:xfrm>
            <a:off x="-1614915" y="172884"/>
            <a:ext cx="117391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v-LV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Systemic</a:t>
            </a:r>
            <a:r>
              <a:rPr lang="lv-LV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v-LV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lv-LV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lv-LV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lv-LV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arranged</a:t>
            </a:r>
            <a:r>
              <a:rPr lang="lv-LV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r>
              <a:rPr lang="lv-LV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lv-LV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lv-LV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lv-LV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</a:t>
            </a:r>
            <a:r>
              <a:rPr lang="lv-LV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lv-LV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spiritual</a:t>
            </a:r>
            <a:endParaRPr lang="lv-LV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lv-LV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</a:t>
            </a:r>
            <a:r>
              <a:rPr lang="lv-LV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lv-LV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lv-LV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aisnstūris 11"/>
          <p:cNvSpPr/>
          <p:nvPr/>
        </p:nvSpPr>
        <p:spPr>
          <a:xfrm>
            <a:off x="141584" y="2135647"/>
            <a:ext cx="66628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world’s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phenomena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represented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Human’s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Thoughts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endParaRPr lang="lv-LV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700" y="3235304"/>
            <a:ext cx="6698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– </a:t>
            </a:r>
            <a:r>
              <a: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lv-LV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contains</a:t>
            </a:r>
            <a:r>
              <a: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interconnected</a:t>
            </a:r>
            <a:r>
              <a: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r>
              <a: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inner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lv-LV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surrounded</a:t>
            </a:r>
            <a:r>
              <a: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endParaRPr lang="lv-LV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outer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8" name="Grupa 17"/>
          <p:cNvGrpSpPr/>
          <p:nvPr/>
        </p:nvGrpSpPr>
        <p:grpSpPr>
          <a:xfrm>
            <a:off x="6954728" y="793750"/>
            <a:ext cx="4734317" cy="5661168"/>
            <a:chOff x="287615" y="1536510"/>
            <a:chExt cx="4551838" cy="5313396"/>
          </a:xfrm>
        </p:grpSpPr>
        <p:sp>
          <p:nvSpPr>
            <p:cNvPr id="19" name="Ovāls 18"/>
            <p:cNvSpPr/>
            <p:nvPr/>
          </p:nvSpPr>
          <p:spPr>
            <a:xfrm>
              <a:off x="287615" y="1536510"/>
              <a:ext cx="4502995" cy="3836256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8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kstlodziņš 60"/>
            <p:cNvSpPr txBox="1"/>
            <p:nvPr/>
          </p:nvSpPr>
          <p:spPr>
            <a:xfrm>
              <a:off x="581132" y="2838670"/>
              <a:ext cx="2222084" cy="1298426"/>
            </a:xfrm>
            <a:prstGeom prst="ellipse">
              <a:avLst/>
            </a:prstGeom>
            <a:solidFill>
              <a:sysClr val="window" lastClr="FFFFFF"/>
            </a:solidFill>
            <a:ln w="28575">
              <a:solidFill>
                <a:srgbClr val="FF0000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Internal</a:t>
              </a:r>
              <a:endParaRPr kumimoji="0" lang="lv-LV" sz="1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lv-LV" sz="1600" b="1" kern="0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interacting</a:t>
              </a:r>
              <a:r>
                <a:rPr lang="lv-LV" sz="1600" b="1" kern="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kumimoji="0" lang="lv-LV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p</a:t>
              </a:r>
              <a:r>
                <a:rPr lang="lv-LV" sz="1600" b="1" kern="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arts o</a:t>
              </a:r>
              <a:r>
                <a:rPr kumimoji="0" lang="lv-LV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f </a:t>
              </a:r>
              <a:r>
                <a:rPr kumimoji="0" lang="lv-LV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the</a:t>
              </a:r>
              <a:r>
                <a:rPr kumimoji="0" lang="lv-LV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             </a:t>
              </a:r>
              <a:r>
                <a:rPr kumimoji="0" lang="lv-LV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system</a:t>
              </a:r>
              <a:r>
                <a:rPr kumimoji="0" lang="lv-LV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endParaRPr kumimoji="0" lang="lv-LV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1" name="Tekstlodziņš 63"/>
            <p:cNvSpPr txBox="1"/>
            <p:nvPr/>
          </p:nvSpPr>
          <p:spPr>
            <a:xfrm>
              <a:off x="2812708" y="3909997"/>
              <a:ext cx="1405462" cy="853462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    </a:t>
              </a:r>
              <a:r>
                <a:rPr kumimoji="0" lang="lv-LV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External</a:t>
              </a:r>
              <a:r>
                <a:rPr kumimoji="0" lang="lv-LV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lv-LV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environment</a:t>
              </a:r>
              <a:r>
                <a:rPr kumimoji="0" lang="lv-LV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 </a:t>
              </a:r>
              <a:r>
                <a:rPr kumimoji="0" lang="lv-LV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of</a:t>
              </a:r>
              <a:r>
                <a:rPr kumimoji="0" lang="lv-LV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lv-LV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the</a:t>
              </a:r>
              <a:r>
                <a:rPr kumimoji="0" lang="lv-LV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lv-LV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system</a:t>
              </a:r>
              <a:r>
                <a:rPr kumimoji="0" lang="lv-LV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endParaRPr kumimoji="0" lang="lv-LV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     </a:t>
              </a:r>
            </a:p>
          </p:txBody>
        </p:sp>
        <p:cxnSp>
          <p:nvCxnSpPr>
            <p:cNvPr id="22" name="Taisns savienotājs 21"/>
            <p:cNvCxnSpPr/>
            <p:nvPr/>
          </p:nvCxnSpPr>
          <p:spPr>
            <a:xfrm flipH="1">
              <a:off x="2490289" y="3795614"/>
              <a:ext cx="397493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3" name="Taisns savienotājs 22"/>
            <p:cNvCxnSpPr>
              <a:cxnSpLocks/>
            </p:cNvCxnSpPr>
            <p:nvPr/>
          </p:nvCxnSpPr>
          <p:spPr>
            <a:xfrm flipH="1">
              <a:off x="1214534" y="3982007"/>
              <a:ext cx="176129" cy="355992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24" name="Ovāls 23"/>
            <p:cNvSpPr/>
            <p:nvPr/>
          </p:nvSpPr>
          <p:spPr>
            <a:xfrm>
              <a:off x="2887781" y="2785685"/>
              <a:ext cx="380931" cy="429148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āls 24"/>
            <p:cNvSpPr/>
            <p:nvPr/>
          </p:nvSpPr>
          <p:spPr>
            <a:xfrm>
              <a:off x="3555681" y="3461833"/>
              <a:ext cx="662489" cy="33378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āls 25"/>
            <p:cNvSpPr/>
            <p:nvPr/>
          </p:nvSpPr>
          <p:spPr>
            <a:xfrm>
              <a:off x="2989771" y="3519024"/>
              <a:ext cx="298120" cy="33378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kstlodziņš 133"/>
            <p:cNvSpPr txBox="1"/>
            <p:nvPr/>
          </p:nvSpPr>
          <p:spPr>
            <a:xfrm>
              <a:off x="1250994" y="4248614"/>
              <a:ext cx="1561713" cy="695579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lv-LV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SYSTEM’S </a:t>
              </a:r>
              <a:r>
                <a:rPr kumimoji="0" lang="lv-LV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 </a:t>
              </a:r>
              <a:r>
                <a:rPr kumimoji="0" lang="lv-LV" sz="20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properties</a:t>
              </a:r>
              <a:r>
                <a:rPr kumimoji="0" lang="lv-LV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endParaRPr kumimoji="0" lang="lv-LV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8" name="Tekstlodziņš 62"/>
            <p:cNvSpPr txBox="1"/>
            <p:nvPr/>
          </p:nvSpPr>
          <p:spPr>
            <a:xfrm>
              <a:off x="728296" y="2378370"/>
              <a:ext cx="1235934" cy="431828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r>
                <a:rPr lang="lv-LV" sz="20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SYSTEM</a:t>
              </a:r>
              <a:endParaRPr lang="lv-LV" sz="20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9" name="Tekstlodziņš 135"/>
            <p:cNvSpPr txBox="1"/>
            <p:nvPr/>
          </p:nvSpPr>
          <p:spPr>
            <a:xfrm>
              <a:off x="1891944" y="1789308"/>
              <a:ext cx="1822544" cy="725124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lv-LV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World</a:t>
              </a:r>
              <a:endParaRPr kumimoji="0" lang="lv-LV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lv-LV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of</a:t>
              </a:r>
              <a:r>
                <a:rPr kumimoji="0" lang="lv-LV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lv-LV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Thoughts</a:t>
              </a:r>
              <a:endParaRPr kumimoji="0" lang="lv-LV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30" name="Taisns savienotājs 29"/>
            <p:cNvCxnSpPr>
              <a:stCxn id="19" idx="4"/>
            </p:cNvCxnSpPr>
            <p:nvPr/>
          </p:nvCxnSpPr>
          <p:spPr>
            <a:xfrm>
              <a:off x="2539113" y="5372766"/>
              <a:ext cx="0" cy="552864"/>
            </a:xfrm>
            <a:prstGeom prst="line">
              <a:avLst/>
            </a:prstGeom>
            <a:noFill/>
            <a:ln w="5715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31" name="Taisns savienotājs 30"/>
            <p:cNvCxnSpPr/>
            <p:nvPr/>
          </p:nvCxnSpPr>
          <p:spPr>
            <a:xfrm flipH="1">
              <a:off x="2207692" y="5880511"/>
              <a:ext cx="397493" cy="222521"/>
            </a:xfrm>
            <a:prstGeom prst="lin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32" name="Taisns savienotājs 31"/>
            <p:cNvCxnSpPr/>
            <p:nvPr/>
          </p:nvCxnSpPr>
          <p:spPr>
            <a:xfrm>
              <a:off x="2625402" y="5889967"/>
              <a:ext cx="364369" cy="222521"/>
            </a:xfrm>
            <a:prstGeom prst="lin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cxnSp>
          <p:nvCxnSpPr>
            <p:cNvPr id="33" name="Taisns savienotājs 32"/>
            <p:cNvCxnSpPr/>
            <p:nvPr/>
          </p:nvCxnSpPr>
          <p:spPr>
            <a:xfrm>
              <a:off x="2332403" y="5595804"/>
              <a:ext cx="480304" cy="0"/>
            </a:xfrm>
            <a:prstGeom prst="line">
              <a:avLst/>
            </a:prstGeom>
            <a:noFill/>
            <a:ln w="38100" cap="flat" cmpd="sng" algn="ctr">
              <a:solidFill>
                <a:srgbClr val="800000"/>
              </a:solidFill>
              <a:prstDash val="solid"/>
            </a:ln>
            <a:effectLst/>
          </p:spPr>
        </p:cxnSp>
        <p:sp>
          <p:nvSpPr>
            <p:cNvPr id="34" name="Tekstlodziņš 141"/>
            <p:cNvSpPr txBox="1"/>
            <p:nvPr/>
          </p:nvSpPr>
          <p:spPr>
            <a:xfrm>
              <a:off x="496596" y="6321763"/>
              <a:ext cx="4342857" cy="528143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External</a:t>
              </a:r>
              <a:r>
                <a:rPr kumimoji="0" lang="lv-LV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lv-LV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Material</a:t>
              </a:r>
              <a:r>
                <a:rPr kumimoji="0" lang="lv-LV" sz="2000" b="1" i="0" u="none" strike="noStrike" kern="0" cap="none" spc="0" normalizeH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lv-LV" sz="2000" b="1" i="0" u="none" strike="noStrike" kern="0" cap="none" spc="0" normalizeH="0" noProof="0" dirty="0" err="1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World</a:t>
              </a:r>
              <a:r>
                <a:rPr kumimoji="0" lang="lv-LV" sz="2000" b="1" i="0" u="none" strike="noStrike" kern="0" cap="none" spc="0" normalizeH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lv-LV" sz="2000" b="1" i="0" u="none" strike="noStrike" kern="0" cap="none" spc="0" normalizeH="0" noProof="0" dirty="0" err="1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of</a:t>
              </a:r>
              <a:r>
                <a:rPr kumimoji="0" lang="lv-LV" sz="2000" b="1" i="0" u="none" strike="noStrike" kern="0" cap="none" spc="0" normalizeH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lv-LV" sz="2000" b="1" i="0" u="none" strike="noStrike" kern="0" cap="none" spc="0" normalizeH="0" noProof="0" dirty="0" err="1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the</a:t>
              </a:r>
              <a:r>
                <a:rPr kumimoji="0" lang="lv-LV" sz="2000" b="1" i="0" u="none" strike="noStrike" kern="0" cap="none" spc="0" normalizeH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lv-LV" sz="2000" b="1" i="0" u="none" strike="noStrike" kern="0" cap="none" spc="0" normalizeH="0" noProof="0" dirty="0" err="1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Human</a:t>
              </a:r>
              <a:endParaRPr kumimoji="0" lang="lv-LV" sz="20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15439" y="2561777"/>
              <a:ext cx="1070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Other</a:t>
              </a:r>
              <a:endParaRPr lang="lv-LV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lv-LV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systems</a:t>
              </a:r>
              <a:endParaRPr lang="lv-LV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Taisns bultveida savienotājs 35"/>
            <p:cNvCxnSpPr/>
            <p:nvPr/>
          </p:nvCxnSpPr>
          <p:spPr>
            <a:xfrm flipV="1">
              <a:off x="408776" y="4467197"/>
              <a:ext cx="784065" cy="1597652"/>
            </a:xfrm>
            <a:prstGeom prst="straightConnector1">
              <a:avLst/>
            </a:prstGeom>
            <a:ln w="76200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54568" y="5519847"/>
              <a:ext cx="1297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0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Cognition</a:t>
              </a:r>
              <a:endParaRPr lang="lv-LV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14622" y="5535442"/>
              <a:ext cx="14304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Behaviour</a:t>
              </a:r>
              <a:endParaRPr lang="lv-LV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Taisns bultveida savienotājs 38"/>
            <p:cNvCxnSpPr/>
            <p:nvPr/>
          </p:nvCxnSpPr>
          <p:spPr>
            <a:xfrm>
              <a:off x="4218170" y="4533032"/>
              <a:ext cx="621282" cy="1579456"/>
            </a:xfrm>
            <a:prstGeom prst="straightConnector1">
              <a:avLst/>
            </a:prstGeom>
            <a:ln w="7620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195700" y="4881096"/>
            <a:ext cx="63416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Causality</a:t>
            </a:r>
            <a:r>
              <a:rPr lang="lv-LV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endParaRPr lang="lv-LV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lv-LV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effect-cause</a:t>
            </a:r>
            <a:r>
              <a:rPr lang="lv-LV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lang="lv-LV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lv-LV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lv-LV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lv-LV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v-LV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endParaRPr lang="lv-LV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1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F70800-5D93-E3CF-ABB8-25353308711A}"/>
              </a:ext>
            </a:extLst>
          </p:cNvPr>
          <p:cNvSpPr txBox="1"/>
          <p:nvPr/>
        </p:nvSpPr>
        <p:spPr>
          <a:xfrm>
            <a:off x="129914" y="194872"/>
            <a:ext cx="11932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>
                <a:solidFill>
                  <a:srgbClr val="C00000"/>
                </a:solidFill>
              </a:rPr>
              <a:t>SYSTEMIC THINKING </a:t>
            </a:r>
            <a:r>
              <a:rPr lang="lv-LV" sz="3600" b="1" dirty="0"/>
              <a:t>– it  </a:t>
            </a:r>
            <a:r>
              <a:rPr lang="lv-LV" sz="3600" b="1" dirty="0" err="1"/>
              <a:t>means</a:t>
            </a:r>
            <a:r>
              <a:rPr lang="lv-LV" sz="3600" b="1" dirty="0"/>
              <a:t> </a:t>
            </a:r>
            <a:r>
              <a:rPr lang="lv-LV" sz="3600" b="1" dirty="0" err="1"/>
              <a:t>the</a:t>
            </a:r>
            <a:r>
              <a:rPr lang="lv-LV" sz="3600" b="1" dirty="0"/>
              <a:t> process </a:t>
            </a:r>
            <a:r>
              <a:rPr lang="lv-LV" sz="3600" b="1" dirty="0" err="1"/>
              <a:t>of</a:t>
            </a:r>
            <a:r>
              <a:rPr lang="lv-LV" sz="3600" b="1" dirty="0"/>
              <a:t>  </a:t>
            </a:r>
            <a:r>
              <a:rPr lang="lv-LV" sz="3600" b="1" dirty="0" err="1"/>
              <a:t>arranging</a:t>
            </a:r>
            <a:r>
              <a:rPr lang="lv-LV" sz="3600" b="1" dirty="0"/>
              <a:t> PARTS </a:t>
            </a:r>
            <a:r>
              <a:rPr lang="lv-LV" sz="3600" b="1" dirty="0" err="1"/>
              <a:t>of</a:t>
            </a:r>
            <a:r>
              <a:rPr lang="lv-LV" sz="3600" b="1" dirty="0"/>
              <a:t> </a:t>
            </a:r>
            <a:r>
              <a:rPr lang="lv-LV" sz="3600" b="1" dirty="0" err="1"/>
              <a:t>every</a:t>
            </a:r>
            <a:r>
              <a:rPr lang="lv-LV" sz="3600" b="1" dirty="0"/>
              <a:t> </a:t>
            </a:r>
            <a:r>
              <a:rPr lang="lv-LV" sz="3600" b="1" dirty="0" err="1"/>
              <a:t>phenomenon</a:t>
            </a:r>
            <a:r>
              <a:rPr lang="lv-LV" sz="3600" b="1" dirty="0"/>
              <a:t> </a:t>
            </a:r>
            <a:r>
              <a:rPr lang="lv-LV" sz="3600" b="1" dirty="0" err="1"/>
              <a:t>in</a:t>
            </a:r>
            <a:r>
              <a:rPr lang="lv-LV" sz="3600" b="1" dirty="0"/>
              <a:t> </a:t>
            </a:r>
            <a:r>
              <a:rPr lang="lv-LV" sz="3600" b="1" dirty="0" err="1"/>
              <a:t>the</a:t>
            </a:r>
            <a:r>
              <a:rPr lang="lv-LV" sz="3600" b="1" dirty="0"/>
              <a:t> </a:t>
            </a:r>
            <a:r>
              <a:rPr lang="lv-LV" sz="3600" b="1" dirty="0" err="1"/>
              <a:t>Universe</a:t>
            </a:r>
            <a:r>
              <a:rPr lang="lv-LV" sz="3600" b="1" dirty="0"/>
              <a:t> </a:t>
            </a:r>
            <a:r>
              <a:rPr lang="lv-LV" sz="3600" b="1" dirty="0" err="1"/>
              <a:t>as</a:t>
            </a:r>
            <a:r>
              <a:rPr lang="lv-LV" sz="3600" b="1" dirty="0"/>
              <a:t> </a:t>
            </a:r>
            <a:r>
              <a:rPr lang="lv-LV" sz="3600" b="1" dirty="0" err="1"/>
              <a:t>the</a:t>
            </a:r>
            <a:r>
              <a:rPr lang="lv-LV" sz="3600" b="1" dirty="0"/>
              <a:t>  </a:t>
            </a:r>
            <a:r>
              <a:rPr lang="lv-LV" sz="3600" b="1" dirty="0">
                <a:solidFill>
                  <a:srgbClr val="C00000"/>
                </a:solidFill>
              </a:rPr>
              <a:t>SYSTEM</a:t>
            </a:r>
            <a:r>
              <a:rPr lang="lv-LV" sz="3600" b="1" dirty="0"/>
              <a:t> - </a:t>
            </a:r>
            <a:r>
              <a:rPr lang="lv-LV" sz="3600" b="1" dirty="0" err="1"/>
              <a:t>the</a:t>
            </a:r>
            <a:r>
              <a:rPr lang="lv-LV" sz="3600" b="1" dirty="0"/>
              <a:t>  WHOLE, </a:t>
            </a:r>
            <a:r>
              <a:rPr lang="lv-LV" sz="3600" b="1" dirty="0" err="1"/>
              <a:t>that</a:t>
            </a:r>
            <a:r>
              <a:rPr lang="lv-LV" sz="3600" b="1" dirty="0"/>
              <a:t> </a:t>
            </a:r>
            <a:r>
              <a:rPr lang="lv-LV" sz="3600" b="1" dirty="0" err="1"/>
              <a:t>contains</a:t>
            </a:r>
            <a:r>
              <a:rPr lang="lv-LV" sz="3600" b="1" dirty="0"/>
              <a:t> </a:t>
            </a:r>
            <a:r>
              <a:rPr lang="lv-LV" sz="3600" b="1" dirty="0" err="1"/>
              <a:t>interactive</a:t>
            </a:r>
            <a:r>
              <a:rPr lang="lv-LV" sz="3600" b="1" dirty="0"/>
              <a:t> PARTS </a:t>
            </a:r>
            <a:r>
              <a:rPr lang="lv-LV" sz="3600" b="1" dirty="0" err="1"/>
              <a:t>and</a:t>
            </a:r>
            <a:r>
              <a:rPr lang="lv-LV" sz="3600" b="1" dirty="0"/>
              <a:t> </a:t>
            </a:r>
            <a:r>
              <a:rPr lang="lv-LV" sz="3600" b="1" dirty="0" err="1"/>
              <a:t>what</a:t>
            </a:r>
            <a:r>
              <a:rPr lang="lv-LV" sz="3600" b="1" dirty="0"/>
              <a:t>  </a:t>
            </a:r>
          </a:p>
          <a:p>
            <a:pPr algn="ctr"/>
            <a:r>
              <a:rPr lang="lv-LV" sz="3600" b="1" dirty="0" err="1"/>
              <a:t>is</a:t>
            </a:r>
            <a:r>
              <a:rPr lang="lv-LV" sz="3600" b="1" dirty="0"/>
              <a:t> </a:t>
            </a:r>
            <a:r>
              <a:rPr lang="lv-LV" sz="3600" b="1" dirty="0" err="1"/>
              <a:t>the</a:t>
            </a:r>
            <a:r>
              <a:rPr lang="lv-LV" sz="3600" b="1" dirty="0"/>
              <a:t> PART  </a:t>
            </a:r>
            <a:r>
              <a:rPr lang="lv-LV" sz="3600" b="1" dirty="0" err="1"/>
              <a:t>within</a:t>
            </a:r>
            <a:r>
              <a:rPr lang="lv-LV" sz="3600" b="1" dirty="0"/>
              <a:t> </a:t>
            </a:r>
            <a:r>
              <a:rPr lang="lv-LV" sz="3600" b="1" dirty="0" err="1"/>
              <a:t>the</a:t>
            </a:r>
            <a:r>
              <a:rPr lang="lv-LV" sz="3600" b="1" dirty="0"/>
              <a:t> </a:t>
            </a:r>
            <a:r>
              <a:rPr lang="lv-LV" sz="3600" b="1" dirty="0" err="1"/>
              <a:t>other</a:t>
            </a:r>
            <a:r>
              <a:rPr lang="lv-LV" sz="3600" b="1" dirty="0"/>
              <a:t> </a:t>
            </a:r>
            <a:r>
              <a:rPr lang="lv-LV" sz="3600" b="1" dirty="0" err="1"/>
              <a:t>systems</a:t>
            </a:r>
            <a:r>
              <a:rPr lang="lv-LV" sz="3600" b="1" dirty="0"/>
              <a:t> -</a:t>
            </a:r>
            <a:r>
              <a:rPr lang="lv-LV" sz="3200" b="1" dirty="0"/>
              <a:t> BIGGER </a:t>
            </a:r>
            <a:r>
              <a:rPr lang="lv-LV" sz="3600" b="1" dirty="0"/>
              <a:t>WHOLES.</a:t>
            </a:r>
            <a:endParaRPr lang="en-GB" sz="3600" b="1" dirty="0"/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71467494-F6C4-8B0E-F624-065697E71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320" y="2864253"/>
            <a:ext cx="1483903" cy="1937019"/>
          </a:xfrm>
          <a:prstGeom prst="rect">
            <a:avLst/>
          </a:prstGeom>
        </p:spPr>
      </p:pic>
      <p:pic>
        <p:nvPicPr>
          <p:cNvPr id="9" name="Attēls 8" descr="Attēls, kurā ir aplis&#10;&#10;Apraksts ģenerēts automātiski">
            <a:extLst>
              <a:ext uri="{FF2B5EF4-FFF2-40B4-BE49-F238E27FC236}">
                <a16:creationId xmlns:a16="http://schemas.microsoft.com/office/drawing/2014/main" id="{1CD08F42-5BF7-6E65-5D34-769B2848E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23" y="2695553"/>
            <a:ext cx="4182257" cy="21068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A16932-BEC3-5A8C-04A6-FD958BE8410C}"/>
              </a:ext>
            </a:extLst>
          </p:cNvPr>
          <p:cNvSpPr txBox="1"/>
          <p:nvPr/>
        </p:nvSpPr>
        <p:spPr>
          <a:xfrm>
            <a:off x="129914" y="5015464"/>
            <a:ext cx="12062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rgbClr val="C00000"/>
                </a:solidFill>
              </a:rPr>
              <a:t>DIALECTIC </a:t>
            </a:r>
            <a:r>
              <a:rPr lang="lv-LV" sz="3200" b="1" dirty="0" err="1">
                <a:solidFill>
                  <a:srgbClr val="C00000"/>
                </a:solidFill>
              </a:rPr>
              <a:t>multilevel</a:t>
            </a:r>
            <a:r>
              <a:rPr lang="lv-LV" sz="3200" b="1" dirty="0">
                <a:solidFill>
                  <a:srgbClr val="C00000"/>
                </a:solidFill>
              </a:rPr>
              <a:t> (</a:t>
            </a:r>
            <a:r>
              <a:rPr lang="lv-LV" sz="3200" b="1" dirty="0" err="1">
                <a:solidFill>
                  <a:srgbClr val="C00000"/>
                </a:solidFill>
              </a:rPr>
              <a:t>hierachic</a:t>
            </a:r>
            <a:r>
              <a:rPr lang="lv-LV" sz="3200" b="1" dirty="0">
                <a:solidFill>
                  <a:srgbClr val="C00000"/>
                </a:solidFill>
              </a:rPr>
              <a:t>)</a:t>
            </a:r>
            <a:r>
              <a:rPr lang="lv-LV" sz="3200" b="1" dirty="0" err="1">
                <a:solidFill>
                  <a:srgbClr val="C00000"/>
                </a:solidFill>
              </a:rPr>
              <a:t>cal</a:t>
            </a:r>
            <a:r>
              <a:rPr lang="lv-LV" sz="3200" b="1" dirty="0">
                <a:solidFill>
                  <a:srgbClr val="C00000"/>
                </a:solidFill>
              </a:rPr>
              <a:t>) </a:t>
            </a:r>
            <a:r>
              <a:rPr lang="lv-LV" sz="3200" b="1" dirty="0" err="1">
                <a:solidFill>
                  <a:srgbClr val="C00000"/>
                </a:solidFill>
              </a:rPr>
              <a:t>structure</a:t>
            </a:r>
            <a:r>
              <a:rPr lang="lv-LV" sz="3200" b="1" dirty="0">
                <a:solidFill>
                  <a:srgbClr val="C00000"/>
                </a:solidFill>
              </a:rPr>
              <a:t> </a:t>
            </a:r>
            <a:r>
              <a:rPr lang="lv-LV" sz="3200" b="1" dirty="0" err="1">
                <a:solidFill>
                  <a:srgbClr val="C00000"/>
                </a:solidFill>
              </a:rPr>
              <a:t>of</a:t>
            </a:r>
            <a:r>
              <a:rPr lang="lv-LV" sz="3200" b="1" dirty="0">
                <a:solidFill>
                  <a:srgbClr val="C00000"/>
                </a:solidFill>
              </a:rPr>
              <a:t> SYSTEM</a:t>
            </a:r>
          </a:p>
          <a:p>
            <a:pPr algn="ctr"/>
            <a:r>
              <a:rPr lang="lv-LV" sz="3200" b="1" dirty="0" err="1"/>
              <a:t>as</a:t>
            </a:r>
            <a:r>
              <a:rPr lang="lv-LV" sz="3200" b="1" dirty="0"/>
              <a:t> </a:t>
            </a:r>
            <a:r>
              <a:rPr lang="lv-LV" sz="3200" b="1" dirty="0" err="1"/>
              <a:t>the</a:t>
            </a:r>
            <a:r>
              <a:rPr lang="lv-LV" sz="3200" b="1" dirty="0"/>
              <a:t> WHOLE </a:t>
            </a:r>
            <a:r>
              <a:rPr lang="lv-LV" sz="3200" b="1" dirty="0" err="1"/>
              <a:t>what</a:t>
            </a:r>
            <a:r>
              <a:rPr lang="lv-LV" sz="3200" b="1" dirty="0"/>
              <a:t> </a:t>
            </a:r>
            <a:r>
              <a:rPr lang="lv-LV" sz="3200" b="1" dirty="0" err="1"/>
              <a:t>is</a:t>
            </a:r>
            <a:r>
              <a:rPr lang="lv-LV" sz="3200" b="1" dirty="0"/>
              <a:t> </a:t>
            </a:r>
            <a:r>
              <a:rPr lang="lv-LV" sz="3200" b="1" dirty="0" err="1"/>
              <a:t>made</a:t>
            </a:r>
            <a:r>
              <a:rPr lang="lv-LV" sz="3200" b="1" dirty="0"/>
              <a:t> </a:t>
            </a:r>
            <a:r>
              <a:rPr lang="lv-LV" sz="3200" b="1" dirty="0" err="1"/>
              <a:t>by</a:t>
            </a:r>
            <a:r>
              <a:rPr lang="lv-LV" sz="3200" b="1" dirty="0"/>
              <a:t> </a:t>
            </a:r>
            <a:r>
              <a:rPr lang="lv-LV" sz="3200" b="1" dirty="0" err="1"/>
              <a:t>two</a:t>
            </a:r>
            <a:r>
              <a:rPr lang="lv-LV" sz="3200" b="1" dirty="0"/>
              <a:t> </a:t>
            </a:r>
            <a:r>
              <a:rPr lang="lv-LV" sz="3200" b="1" dirty="0" err="1"/>
              <a:t>different</a:t>
            </a:r>
            <a:r>
              <a:rPr lang="lv-LV" sz="3200" b="1" dirty="0"/>
              <a:t> </a:t>
            </a:r>
            <a:r>
              <a:rPr lang="lv-LV" sz="3200" b="1" dirty="0" err="1"/>
              <a:t>interconnected</a:t>
            </a:r>
            <a:r>
              <a:rPr lang="lv-LV" sz="3200" b="1" dirty="0"/>
              <a:t>  </a:t>
            </a:r>
            <a:r>
              <a:rPr lang="lv-LV" sz="3200" b="1" dirty="0" err="1"/>
              <a:t>internal</a:t>
            </a:r>
            <a:r>
              <a:rPr lang="lv-LV" sz="3200" b="1" dirty="0"/>
              <a:t>  PARTS  </a:t>
            </a:r>
            <a:r>
              <a:rPr lang="lv-LV" sz="3200" b="1" dirty="0" err="1"/>
              <a:t>as</a:t>
            </a:r>
            <a:r>
              <a:rPr lang="lv-LV" sz="3200" b="1" dirty="0"/>
              <a:t> </a:t>
            </a:r>
            <a:r>
              <a:rPr lang="lv-LV" sz="3200" b="1" dirty="0" err="1"/>
              <a:t>well</a:t>
            </a:r>
            <a:r>
              <a:rPr lang="lv-LV" sz="3200" b="1" dirty="0"/>
              <a:t> </a:t>
            </a:r>
            <a:r>
              <a:rPr lang="lv-LV" sz="3200" b="1" dirty="0" err="1"/>
              <a:t>as</a:t>
            </a:r>
            <a:r>
              <a:rPr lang="lv-LV" sz="3200" b="1" dirty="0"/>
              <a:t> </a:t>
            </a:r>
            <a:r>
              <a:rPr lang="lv-LV" sz="3200" b="1" dirty="0" err="1"/>
              <a:t>being</a:t>
            </a:r>
            <a:r>
              <a:rPr lang="lv-LV" sz="3200" b="1" dirty="0"/>
              <a:t> PARTS  </a:t>
            </a:r>
            <a:r>
              <a:rPr lang="lv-LV" sz="3200" b="1" dirty="0" err="1"/>
              <a:t>within</a:t>
            </a:r>
            <a:r>
              <a:rPr lang="lv-LV" sz="3200" b="1" dirty="0"/>
              <a:t> </a:t>
            </a:r>
            <a:r>
              <a:rPr lang="lv-LV" sz="3200" b="1" dirty="0" err="1"/>
              <a:t>the</a:t>
            </a:r>
            <a:r>
              <a:rPr lang="lv-LV" sz="3200" b="1" dirty="0"/>
              <a:t> </a:t>
            </a:r>
            <a:r>
              <a:rPr lang="lv-LV" sz="3200" b="1" dirty="0" err="1"/>
              <a:t>bigger</a:t>
            </a:r>
            <a:r>
              <a:rPr lang="lv-LV" sz="3200" b="1" dirty="0"/>
              <a:t> WHOULES.  </a:t>
            </a:r>
            <a:endParaRPr lang="en-GB" sz="3200" b="1" dirty="0"/>
          </a:p>
        </p:txBody>
      </p:sp>
      <p:pic>
        <p:nvPicPr>
          <p:cNvPr id="5" name="Attēls 4" descr="Attēls, kurā ir skečs, teksts, zīmējums, māksla&#10;&#10;Apraksts ģenerēts automātiski">
            <a:extLst>
              <a:ext uri="{FF2B5EF4-FFF2-40B4-BE49-F238E27FC236}">
                <a16:creationId xmlns:a16="http://schemas.microsoft.com/office/drawing/2014/main" id="{4E6926DC-D19F-7ADA-C762-D586A48986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63" y="2808871"/>
            <a:ext cx="1549648" cy="207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38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E596E-7325-69DF-AED5-E016C6DB2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645947DC-FDA2-A9E1-C4E9-F84C82449607}"/>
              </a:ext>
            </a:extLst>
          </p:cNvPr>
          <p:cNvGrpSpPr/>
          <p:nvPr/>
        </p:nvGrpSpPr>
        <p:grpSpPr>
          <a:xfrm>
            <a:off x="369611" y="0"/>
            <a:ext cx="11643714" cy="6670861"/>
            <a:chOff x="369611" y="0"/>
            <a:chExt cx="11643714" cy="66708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4C61E70-E505-5AFB-D57B-0FF438D153EF}"/>
                </a:ext>
              </a:extLst>
            </p:cNvPr>
            <p:cNvSpPr txBox="1"/>
            <p:nvPr/>
          </p:nvSpPr>
          <p:spPr>
            <a:xfrm>
              <a:off x="617853" y="0"/>
              <a:ext cx="1139547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4200" b="1" i="0" u="none" strike="noStrike" kern="1200" cap="none" spc="0" normalizeH="0" baseline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General</a:t>
              </a:r>
              <a:r>
                <a:rPr kumimoji="0" lang="lv-LV" sz="4200" b="1" i="0" u="none" strike="noStrike" kern="1200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lv-LV" sz="4200" b="1" i="0" u="none" strike="noStrike" kern="1200" cap="none" spc="0" normalizeH="0" baseline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</a:t>
              </a:r>
              <a:r>
                <a:rPr kumimoji="0" lang="en-GB" sz="4200" b="1" i="0" u="none" strike="noStrike" kern="1200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Top concepts of all SYSTEMS THEORIES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AD83EB-79DC-6050-745B-25007391AB29}"/>
                </a:ext>
              </a:extLst>
            </p:cNvPr>
            <p:cNvSpPr txBox="1"/>
            <p:nvPr/>
          </p:nvSpPr>
          <p:spPr>
            <a:xfrm>
              <a:off x="369611" y="907105"/>
              <a:ext cx="3618526" cy="5356384"/>
            </a:xfrm>
            <a:prstGeom prst="roundRect">
              <a:avLst/>
            </a:prstGeom>
            <a:noFill/>
            <a:ln w="38100">
              <a:solidFill>
                <a:srgbClr val="B93325"/>
              </a:solidFill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lv-LV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Word </a:t>
              </a:r>
              <a:r>
                <a:rPr kumimoji="0" lang="lv-LV" sz="3200" b="1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SYSTEM </a:t>
              </a:r>
              <a:r>
                <a:rPr kumimoji="0" lang="lv-LV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means</a:t>
              </a:r>
              <a:r>
                <a:rPr kumimoji="0" lang="lv-LV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lv-LV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everything</a:t>
              </a:r>
              <a:r>
                <a:rPr kumimoji="0" lang="lv-LV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lv-LV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as</a:t>
              </a:r>
              <a:r>
                <a:rPr kumimoji="0" lang="lv-LV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lv-LV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kumimoji="0" lang="lv-LV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WHOLE, </a:t>
              </a:r>
              <a:r>
                <a:rPr kumimoji="0" lang="lv-LV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what</a:t>
              </a:r>
              <a:r>
                <a:rPr kumimoji="0" lang="lv-LV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lv-LV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conteins</a:t>
              </a:r>
              <a:r>
                <a:rPr kumimoji="0" lang="lv-LV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lv-LV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interactive</a:t>
              </a:r>
              <a:r>
                <a:rPr kumimoji="0" lang="lv-LV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lv-LV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part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and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at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same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time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is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PART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as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subsystem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some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other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bigger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System</a:t>
              </a:r>
              <a:endPara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C076BC-8062-33F4-D534-6E06EE400B6C}"/>
                </a:ext>
              </a:extLst>
            </p:cNvPr>
            <p:cNvSpPr txBox="1"/>
            <p:nvPr/>
          </p:nvSpPr>
          <p:spPr>
            <a:xfrm>
              <a:off x="8203864" y="907105"/>
              <a:ext cx="3618526" cy="5763756"/>
            </a:xfrm>
            <a:prstGeom prst="roundRect">
              <a:avLst/>
            </a:prstGeom>
            <a:noFill/>
            <a:ln w="38100">
              <a:solidFill>
                <a:srgbClr val="B9332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u="sng" dirty="0">
                  <a:solidFill>
                    <a:srgbClr val="C00000"/>
                  </a:solidFill>
                </a:rPr>
                <a:t>Arranged or systemic reflection of the Universe is realized </a:t>
              </a:r>
              <a:r>
                <a:rPr lang="en-GB" sz="3200" b="1" dirty="0">
                  <a:solidFill>
                    <a:srgbClr val="C00000"/>
                  </a:solidFill>
                </a:rPr>
                <a:t>by </a:t>
              </a:r>
              <a:r>
                <a:rPr lang="lv-LV" sz="3200" b="1" dirty="0">
                  <a:solidFill>
                    <a:srgbClr val="C00000"/>
                  </a:solidFill>
                </a:rPr>
                <a:t>PARTS </a:t>
              </a:r>
              <a:r>
                <a:rPr lang="en-GB" sz="2800" b="1" dirty="0">
                  <a:solidFill>
                    <a:srgbClr val="C00000"/>
                  </a:solidFill>
                </a:rPr>
                <a:t>(ANALYSIS), </a:t>
              </a:r>
              <a:r>
                <a:rPr lang="en-GB" sz="3200" b="1" dirty="0">
                  <a:solidFill>
                    <a:srgbClr val="C00000"/>
                  </a:solidFill>
                </a:rPr>
                <a:t>comparing and  connecting them (</a:t>
              </a:r>
              <a:r>
                <a:rPr lang="en-GB" sz="2800" b="1" dirty="0">
                  <a:solidFill>
                    <a:srgbClr val="C00000"/>
                  </a:solidFill>
                </a:rPr>
                <a:t>SYNTHESIS</a:t>
              </a:r>
              <a:r>
                <a:rPr lang="en-GB" sz="3200" b="1" dirty="0">
                  <a:solidFill>
                    <a:srgbClr val="C00000"/>
                  </a:solidFill>
                </a:rPr>
                <a:t>) within the W</a:t>
              </a:r>
              <a:r>
                <a:rPr lang="lv-LV" sz="3200" b="1" dirty="0">
                  <a:solidFill>
                    <a:srgbClr val="C00000"/>
                  </a:solidFill>
                </a:rPr>
                <a:t>HOLE</a:t>
              </a:r>
              <a:r>
                <a:rPr lang="en-GB" sz="3200" b="1" dirty="0">
                  <a:solidFill>
                    <a:srgbClr val="C00000"/>
                  </a:solidFill>
                </a:rPr>
                <a:t> (SYSTEM).</a:t>
              </a:r>
              <a:endParaRPr lang="en-GB" sz="32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4925DF-A182-F401-65AE-867B3A8CDD18}"/>
                </a:ext>
              </a:extLst>
            </p:cNvPr>
            <p:cNvSpPr txBox="1"/>
            <p:nvPr/>
          </p:nvSpPr>
          <p:spPr>
            <a:xfrm>
              <a:off x="4790453" y="1066324"/>
              <a:ext cx="26110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HIERARCHY </a:t>
              </a:r>
              <a:r>
                <a:rPr lang="lv-LV" sz="3200" b="1" dirty="0"/>
                <a:t> </a:t>
              </a:r>
              <a:r>
                <a:rPr lang="en-GB" sz="3200" b="1" dirty="0"/>
                <a:t>of s</a:t>
              </a:r>
              <a:r>
                <a:rPr lang="lv-LV" sz="3200" b="1" dirty="0"/>
                <a:t>y</a:t>
              </a:r>
              <a:r>
                <a:rPr lang="en-GB" sz="3200" b="1" dirty="0"/>
                <a:t>stems</a:t>
              </a:r>
              <a:r>
                <a:rPr lang="lv-LV" sz="3200" b="1" dirty="0"/>
                <a:t> </a:t>
              </a:r>
              <a:r>
                <a:rPr lang="lv-LV" sz="3200" b="1" dirty="0" err="1"/>
                <a:t>structures</a:t>
              </a:r>
              <a:r>
                <a:rPr lang="en-GB" sz="3200" b="1" dirty="0"/>
                <a:t> </a:t>
              </a:r>
            </a:p>
          </p:txBody>
        </p:sp>
        <p:pic>
          <p:nvPicPr>
            <p:cNvPr id="9" name="Attēls 8" descr="Attēls, kurā ir teksts, aplis, diagramma, ekrānuzņēmums&#10;&#10;Apraksts ģenerēts automātiski">
              <a:extLst>
                <a:ext uri="{FF2B5EF4-FFF2-40B4-BE49-F238E27FC236}">
                  <a16:creationId xmlns:a16="http://schemas.microsoft.com/office/drawing/2014/main" id="{EBB994DF-7525-A61D-4A9C-14390E0F6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6737" y="2846766"/>
              <a:ext cx="3618526" cy="2944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3616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A55CB-8294-ED32-F8F2-D12F40098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0AF510-14C1-6C8B-1796-F99A16B8F148}"/>
              </a:ext>
            </a:extLst>
          </p:cNvPr>
          <p:cNvSpPr txBox="1"/>
          <p:nvPr/>
        </p:nvSpPr>
        <p:spPr>
          <a:xfrm>
            <a:off x="128752" y="87275"/>
            <a:ext cx="119344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thinking – 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/>
              </a:rPr>
              <a:t>it means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human’s  THINKING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latin typeface="Calibri" panose="020F0502020204030204"/>
              </a:rPr>
              <a:t>as </a:t>
            </a:r>
            <a:r>
              <a:rPr lang="lv-LV" sz="3600" b="1" u="sng" dirty="0" err="1">
                <a:latin typeface="Calibri" panose="020F0502020204030204"/>
              </a:rPr>
              <a:t>arranging</a:t>
            </a:r>
            <a:r>
              <a:rPr lang="lv-LV" sz="3600" b="1" u="sng" dirty="0">
                <a:latin typeface="Calibri" panose="020F0502020204030204"/>
              </a:rPr>
              <a:t> </a:t>
            </a:r>
            <a:r>
              <a:rPr lang="lv-LV" sz="3600" b="1" u="sng" dirty="0" err="1">
                <a:latin typeface="Calibri" panose="020F0502020204030204"/>
              </a:rPr>
              <a:t>or</a:t>
            </a:r>
            <a:r>
              <a:rPr lang="lv-LV" sz="3600" b="1" u="sng" dirty="0">
                <a:latin typeface="Calibri" panose="020F0502020204030204"/>
              </a:rPr>
              <a:t> </a:t>
            </a:r>
            <a:r>
              <a:rPr lang="en-GB" sz="3600" b="1" u="sng" dirty="0">
                <a:latin typeface="Calibri" panose="020F0502020204030204"/>
              </a:rPr>
              <a:t>systemic re</a:t>
            </a:r>
            <a:r>
              <a:rPr lang="lv-LV" sz="3600" b="1" u="sng" dirty="0" err="1">
                <a:latin typeface="Calibri" panose="020F0502020204030204"/>
              </a:rPr>
              <a:t>presentation</a:t>
            </a:r>
            <a:r>
              <a:rPr lang="lv-LV" sz="3600" b="1" u="sng" dirty="0">
                <a:latin typeface="Calibri" panose="020F0502020204030204"/>
              </a:rPr>
              <a:t> </a:t>
            </a:r>
            <a:r>
              <a:rPr lang="en-GB" sz="3600" b="1" dirty="0">
                <a:latin typeface="Calibri" panose="020F0502020204030204"/>
              </a:rPr>
              <a:t>of the Universe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latin typeface="Calibri" panose="020F0502020204030204"/>
              </a:rPr>
              <a:t>within the Human’s </a:t>
            </a:r>
            <a:r>
              <a:rPr lang="en-GB" sz="3200" b="1" dirty="0">
                <a:latin typeface="Calibri" panose="020F0502020204030204"/>
              </a:rPr>
              <a:t>WORLD OF THOUGHTS 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3E5E09-55FC-054E-868E-E60FBB422089}"/>
              </a:ext>
            </a:extLst>
          </p:cNvPr>
          <p:cNvSpPr txBox="1"/>
          <p:nvPr/>
        </p:nvSpPr>
        <p:spPr>
          <a:xfrm>
            <a:off x="300944" y="2025470"/>
            <a:ext cx="614461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ystems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theory  </a:t>
            </a:r>
            <a:r>
              <a:rPr lang="lv-LV" sz="3200" b="1" dirty="0" err="1">
                <a:latin typeface="Calibri" panose="020F0502020204030204"/>
              </a:rPr>
              <a:t>as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lv-LV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SYSTEMS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THEORY</a:t>
            </a:r>
            <a:endParaRPr kumimoji="0" lang="lv-LV" sz="32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200" b="1" dirty="0" err="1">
                <a:latin typeface="Calibri" panose="020F0502020204030204"/>
              </a:rPr>
              <a:t>Is</a:t>
            </a:r>
            <a:r>
              <a:rPr lang="lv-LV" sz="3200" b="1" dirty="0">
                <a:latin typeface="Calibri" panose="020F0502020204030204"/>
              </a:rPr>
              <a:t> </a:t>
            </a:r>
            <a:r>
              <a:rPr lang="en-GB" sz="3200" b="1" dirty="0">
                <a:latin typeface="Calibri" panose="020F0502020204030204"/>
              </a:rPr>
              <a:t>the</a:t>
            </a:r>
            <a:r>
              <a:rPr lang="lv-LV" sz="3200" b="1" dirty="0">
                <a:latin typeface="Calibri" panose="020F0502020204030204"/>
              </a:rPr>
              <a:t> top </a:t>
            </a:r>
            <a:r>
              <a:rPr lang="lv-LV" sz="3200" b="1" dirty="0" err="1">
                <a:latin typeface="Calibri" panose="020F0502020204030204"/>
              </a:rPr>
              <a:t>level</a:t>
            </a:r>
            <a:r>
              <a:rPr lang="lv-LV" sz="3200" b="1" dirty="0">
                <a:latin typeface="Calibri" panose="020F0502020204030204"/>
              </a:rPr>
              <a:t> </a:t>
            </a:r>
            <a:r>
              <a:rPr lang="lv-LV" sz="3200" b="1" dirty="0" err="1">
                <a:latin typeface="Calibri" panose="020F0502020204030204"/>
              </a:rPr>
              <a:t>theory</a:t>
            </a:r>
            <a:r>
              <a:rPr lang="lv-LV" sz="3200" b="1" dirty="0">
                <a:latin typeface="Calibri" panose="020F0502020204030204"/>
              </a:rPr>
              <a:t> </a:t>
            </a:r>
            <a:r>
              <a:rPr lang="lv-LV" sz="3200" b="1" dirty="0" err="1">
                <a:latin typeface="Calibri" panose="020F0502020204030204"/>
              </a:rPr>
              <a:t>above</a:t>
            </a:r>
            <a:r>
              <a:rPr lang="lv-LV" sz="3200" b="1" dirty="0">
                <a:latin typeface="Calibri" panose="020F0502020204030204"/>
              </a:rPr>
              <a:t>  </a:t>
            </a:r>
            <a:r>
              <a:rPr lang="lv-LV" sz="3200" b="1" dirty="0" err="1">
                <a:latin typeface="Calibri" panose="020F0502020204030204"/>
              </a:rPr>
              <a:t>all</a:t>
            </a:r>
            <a:r>
              <a:rPr lang="lv-LV" sz="3200" b="1" dirty="0">
                <a:latin typeface="Calibri" panose="020F0502020204030204"/>
              </a:rPr>
              <a:t> </a:t>
            </a:r>
            <a:r>
              <a:rPr lang="lv-LV" sz="3200" b="1" dirty="0" err="1">
                <a:latin typeface="Calibri" panose="020F0502020204030204"/>
              </a:rPr>
              <a:t>particular</a:t>
            </a:r>
            <a:r>
              <a:rPr lang="lv-LV" sz="3200" b="1" dirty="0">
                <a:latin typeface="Calibri" panose="020F0502020204030204"/>
              </a:rPr>
              <a:t> </a:t>
            </a:r>
            <a:r>
              <a:rPr lang="lv-LV" sz="3200" b="1" dirty="0" err="1">
                <a:latin typeface="Calibri" panose="020F0502020204030204"/>
              </a:rPr>
              <a:t>or</a:t>
            </a:r>
            <a:r>
              <a:rPr lang="lv-LV" sz="3200" b="1" dirty="0">
                <a:latin typeface="Calibri" panose="020F0502020204030204"/>
              </a:rPr>
              <a:t> </a:t>
            </a:r>
            <a:r>
              <a:rPr lang="lv-LV" sz="3200" b="1" dirty="0" err="1">
                <a:latin typeface="Calibri" panose="020F0502020204030204"/>
              </a:rPr>
              <a:t>applied</a:t>
            </a:r>
            <a:r>
              <a:rPr lang="lv-LV" sz="3200" b="1" dirty="0">
                <a:latin typeface="Calibri" panose="020F0502020204030204"/>
              </a:rPr>
              <a:t> </a:t>
            </a:r>
            <a:r>
              <a:rPr lang="lv-LV" sz="3200" b="1" dirty="0" err="1">
                <a:latin typeface="Calibri" panose="020F0502020204030204"/>
              </a:rPr>
              <a:t>systems</a:t>
            </a:r>
            <a:r>
              <a:rPr lang="lv-LV" sz="3200" b="1" dirty="0">
                <a:latin typeface="Calibri" panose="020F0502020204030204"/>
              </a:rPr>
              <a:t> </a:t>
            </a:r>
            <a:r>
              <a:rPr lang="lv-LV" sz="3200" b="1" dirty="0" err="1">
                <a:latin typeface="Calibri" panose="020F0502020204030204"/>
              </a:rPr>
              <a:t>theories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E5B21F-3971-307F-7923-BC39C8D44418}"/>
              </a:ext>
            </a:extLst>
          </p:cNvPr>
          <p:cNvSpPr txBox="1"/>
          <p:nvPr/>
        </p:nvSpPr>
        <p:spPr>
          <a:xfrm>
            <a:off x="6687206" y="1989432"/>
            <a:ext cx="53760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SYSTEMOLOGY</a:t>
            </a:r>
            <a:r>
              <a:rPr lang="en-GB" sz="3200" dirty="0"/>
              <a:t> is particular or </a:t>
            </a:r>
            <a:r>
              <a:rPr kumimoji="0" lang="en-GB" sz="3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applied </a:t>
            </a:r>
            <a:r>
              <a:rPr lang="en-GB" sz="3200" dirty="0"/>
              <a:t>systems theory about ARRANGEMENT  </a:t>
            </a:r>
            <a:r>
              <a:rPr lang="en-GB" sz="3200" b="1" dirty="0"/>
              <a:t>of human’s SELECTED  PHENOMENA OF THE UNIVERSE</a:t>
            </a: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B6D64106-F843-90EA-BBC9-05EA5CF5BD8B}"/>
              </a:ext>
            </a:extLst>
          </p:cNvPr>
          <p:cNvGrpSpPr/>
          <p:nvPr/>
        </p:nvGrpSpPr>
        <p:grpSpPr>
          <a:xfrm>
            <a:off x="3460530" y="4462401"/>
            <a:ext cx="5368159" cy="2308324"/>
            <a:chOff x="3764016" y="4661686"/>
            <a:chExt cx="5368159" cy="2308324"/>
          </a:xfrm>
        </p:grpSpPr>
        <p:cxnSp>
          <p:nvCxnSpPr>
            <p:cNvPr id="10" name="Taisns bultveida savienotājs 9">
              <a:extLst>
                <a:ext uri="{FF2B5EF4-FFF2-40B4-BE49-F238E27FC236}">
                  <a16:creationId xmlns:a16="http://schemas.microsoft.com/office/drawing/2014/main" id="{6FC093EA-8A88-94EC-D50B-9FCC952C41B8}"/>
                </a:ext>
              </a:extLst>
            </p:cNvPr>
            <p:cNvCxnSpPr>
              <a:cxnSpLocks/>
            </p:cNvCxnSpPr>
            <p:nvPr/>
          </p:nvCxnSpPr>
          <p:spPr>
            <a:xfrm>
              <a:off x="4361793" y="5815854"/>
              <a:ext cx="0" cy="53602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Taisns bultveida savienotājs 10">
              <a:extLst>
                <a:ext uri="{FF2B5EF4-FFF2-40B4-BE49-F238E27FC236}">
                  <a16:creationId xmlns:a16="http://schemas.microsoft.com/office/drawing/2014/main" id="{EBD3E93F-0300-3677-9659-379968239CB1}"/>
                </a:ext>
              </a:extLst>
            </p:cNvPr>
            <p:cNvCxnSpPr>
              <a:cxnSpLocks/>
            </p:cNvCxnSpPr>
            <p:nvPr/>
          </p:nvCxnSpPr>
          <p:spPr>
            <a:xfrm>
              <a:off x="8489730" y="5815848"/>
              <a:ext cx="0" cy="53602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2806C7E7-5E4A-F194-EDA1-857DD470C52E}"/>
                </a:ext>
              </a:extLst>
            </p:cNvPr>
            <p:cNvGrpSpPr/>
            <p:nvPr/>
          </p:nvGrpSpPr>
          <p:grpSpPr>
            <a:xfrm>
              <a:off x="3764016" y="4661686"/>
              <a:ext cx="5368159" cy="2308324"/>
              <a:chOff x="3779781" y="4628537"/>
              <a:chExt cx="5368159" cy="2308324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6FF64C-EB32-4A9E-67A5-C0C495A16709}"/>
                  </a:ext>
                </a:extLst>
              </p:cNvPr>
              <p:cNvSpPr txBox="1"/>
              <p:nvPr/>
            </p:nvSpPr>
            <p:spPr>
              <a:xfrm>
                <a:off x="4437992" y="4628537"/>
                <a:ext cx="405173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3600" dirty="0"/>
                  <a:t>SYSTEMS THEORY</a:t>
                </a:r>
              </a:p>
              <a:p>
                <a:pPr algn="ctr"/>
                <a:endParaRPr lang="lv-LV" sz="3600" dirty="0"/>
              </a:p>
              <a:p>
                <a:pPr algn="ctr"/>
                <a:endParaRPr lang="lv-LV" sz="3600" dirty="0"/>
              </a:p>
              <a:p>
                <a:pPr algn="ctr"/>
                <a:r>
                  <a:rPr lang="lv-LV" sz="3600" dirty="0"/>
                  <a:t> </a:t>
                </a:r>
                <a:r>
                  <a:rPr lang="lv-LV" sz="3600" dirty="0" err="1"/>
                  <a:t>systemologies</a:t>
                </a:r>
                <a:endParaRPr lang="en-GB" sz="3600" dirty="0"/>
              </a:p>
            </p:txBody>
          </p:sp>
          <p:cxnSp>
            <p:nvCxnSpPr>
              <p:cNvPr id="6" name="Taisns bultveida savienotājs 5">
                <a:extLst>
                  <a:ext uri="{FF2B5EF4-FFF2-40B4-BE49-F238E27FC236}">
                    <a16:creationId xmlns:a16="http://schemas.microsoft.com/office/drawing/2014/main" id="{FA0B761B-82F4-157E-9AA4-7EA16D67A0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5815849"/>
                <a:ext cx="0" cy="536027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Taisns bultveida savienotājs 11">
                <a:extLst>
                  <a:ext uri="{FF2B5EF4-FFF2-40B4-BE49-F238E27FC236}">
                    <a16:creationId xmlns:a16="http://schemas.microsoft.com/office/drawing/2014/main" id="{4F2388F9-4FB0-4142-E7CB-E1B7D7F807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8262" y="5815850"/>
                <a:ext cx="0" cy="536027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Taisns bultveida savienotājs 12">
                <a:extLst>
                  <a:ext uri="{FF2B5EF4-FFF2-40B4-BE49-F238E27FC236}">
                    <a16:creationId xmlns:a16="http://schemas.microsoft.com/office/drawing/2014/main" id="{8140CE2F-42C4-AAC6-8CA3-0E332992B1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96910" y="5815852"/>
                <a:ext cx="0" cy="536027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Taisns bultveida savienotājs 13">
                <a:extLst>
                  <a:ext uri="{FF2B5EF4-FFF2-40B4-BE49-F238E27FC236}">
                    <a16:creationId xmlns:a16="http://schemas.microsoft.com/office/drawing/2014/main" id="{12CB58DE-BDEA-31BA-F62D-B0E206ED91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63861" y="5246673"/>
                <a:ext cx="0" cy="536027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Taisns savienotājs 15">
                <a:extLst>
                  <a:ext uri="{FF2B5EF4-FFF2-40B4-BE49-F238E27FC236}">
                    <a16:creationId xmlns:a16="http://schemas.microsoft.com/office/drawing/2014/main" id="{A3E6B2CE-17DA-8F5D-51F0-31A00313C8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79781" y="5782699"/>
                <a:ext cx="536815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Taisns bultveida savienotājs 18">
                <a:extLst>
                  <a:ext uri="{FF2B5EF4-FFF2-40B4-BE49-F238E27FC236}">
                    <a16:creationId xmlns:a16="http://schemas.microsoft.com/office/drawing/2014/main" id="{6C6C7FC3-B727-660B-FE49-2FE3C60570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1903" y="5782700"/>
                <a:ext cx="0" cy="536027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Taisns bultveida savienotājs 19">
                <a:extLst>
                  <a:ext uri="{FF2B5EF4-FFF2-40B4-BE49-F238E27FC236}">
                    <a16:creationId xmlns:a16="http://schemas.microsoft.com/office/drawing/2014/main" id="{B46FD1DF-29DA-01E0-7E5A-86C9160CDA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13330" y="5815848"/>
                <a:ext cx="0" cy="536027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Taisns bultveida savienotājs 20">
                <a:extLst>
                  <a:ext uri="{FF2B5EF4-FFF2-40B4-BE49-F238E27FC236}">
                    <a16:creationId xmlns:a16="http://schemas.microsoft.com/office/drawing/2014/main" id="{829A2E12-0FC9-2D0C-EAFA-19106175B3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5820" y="5815848"/>
                <a:ext cx="0" cy="536027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5" name="Taisns savienotājs 24">
            <a:extLst>
              <a:ext uri="{FF2B5EF4-FFF2-40B4-BE49-F238E27FC236}">
                <a16:creationId xmlns:a16="http://schemas.microsoft.com/office/drawing/2014/main" id="{D79A2D70-9651-0E3B-03E5-0084ADB8F544}"/>
              </a:ext>
            </a:extLst>
          </p:cNvPr>
          <p:cNvCxnSpPr/>
          <p:nvPr/>
        </p:nvCxnSpPr>
        <p:spPr>
          <a:xfrm flipV="1">
            <a:off x="9020501" y="5599988"/>
            <a:ext cx="914400" cy="33149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aisns savienotājs 25">
            <a:extLst>
              <a:ext uri="{FF2B5EF4-FFF2-40B4-BE49-F238E27FC236}">
                <a16:creationId xmlns:a16="http://schemas.microsoft.com/office/drawing/2014/main" id="{D378A8E2-D111-DDB9-B7D0-188B08FDF406}"/>
              </a:ext>
            </a:extLst>
          </p:cNvPr>
          <p:cNvCxnSpPr/>
          <p:nvPr/>
        </p:nvCxnSpPr>
        <p:spPr>
          <a:xfrm flipV="1">
            <a:off x="2414752" y="5616563"/>
            <a:ext cx="914400" cy="33149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288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FDC1F-3135-72AC-0237-4C6DD1160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14B466-2C73-85E7-DE04-CAC27A3BB0DE}"/>
              </a:ext>
            </a:extLst>
          </p:cNvPr>
          <p:cNvSpPr txBox="1"/>
          <p:nvPr/>
        </p:nvSpPr>
        <p:spPr>
          <a:xfrm>
            <a:off x="-418646" y="175704"/>
            <a:ext cx="117647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400" b="1" dirty="0">
                <a:solidFill>
                  <a:srgbClr val="C00000"/>
                </a:solidFill>
                <a:highlight>
                  <a:srgbClr val="FFFF00"/>
                </a:highlight>
              </a:rPr>
              <a:t>GENERAL  </a:t>
            </a:r>
            <a:r>
              <a:rPr lang="lv-LV" sz="3400" b="1" dirty="0"/>
              <a:t>(</a:t>
            </a:r>
            <a:r>
              <a:rPr lang="lv-LV" sz="3400" b="1" dirty="0" err="1"/>
              <a:t>universal</a:t>
            </a:r>
            <a:r>
              <a:rPr lang="lv-LV" sz="3400" b="1" dirty="0"/>
              <a:t> </a:t>
            </a:r>
            <a:r>
              <a:rPr lang="lv-LV" sz="3400" b="1" dirty="0" err="1"/>
              <a:t>for</a:t>
            </a:r>
            <a:r>
              <a:rPr lang="lv-LV" sz="3400" b="1" dirty="0"/>
              <a:t> </a:t>
            </a:r>
            <a:r>
              <a:rPr lang="lv-LV" sz="3400" b="1" dirty="0" err="1"/>
              <a:t>all</a:t>
            </a:r>
            <a:r>
              <a:rPr lang="lv-LV" sz="3400" b="1" dirty="0"/>
              <a:t> </a:t>
            </a:r>
            <a:r>
              <a:rPr lang="lv-LV" sz="3400" b="1" dirty="0" err="1"/>
              <a:t>systems</a:t>
            </a:r>
            <a:r>
              <a:rPr lang="lv-LV" sz="3400" b="1" dirty="0"/>
              <a:t>) </a:t>
            </a:r>
          </a:p>
          <a:p>
            <a:pPr algn="ctr"/>
            <a:r>
              <a:rPr lang="lv-LV" sz="34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properties</a:t>
            </a:r>
            <a:r>
              <a:rPr lang="lv-LV" sz="34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lv-LV" sz="34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of</a:t>
            </a:r>
            <a:r>
              <a:rPr lang="lv-LV" sz="34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lv-LV" sz="34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everyTHING</a:t>
            </a:r>
            <a:r>
              <a:rPr lang="lv-LV" sz="34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lv-LV" sz="34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as</a:t>
            </a:r>
            <a:r>
              <a:rPr lang="lv-LV" sz="3400" b="1" dirty="0">
                <a:solidFill>
                  <a:srgbClr val="C00000"/>
                </a:solidFill>
                <a:highlight>
                  <a:srgbClr val="FFFF00"/>
                </a:highlight>
              </a:rPr>
              <a:t> </a:t>
            </a:r>
            <a:r>
              <a:rPr lang="lv-LV" sz="34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the</a:t>
            </a:r>
            <a:r>
              <a:rPr lang="lv-LV" sz="3400" b="1" dirty="0">
                <a:solidFill>
                  <a:srgbClr val="C00000"/>
                </a:solidFill>
                <a:highlight>
                  <a:srgbClr val="FFFF00"/>
                </a:highlight>
              </a:rPr>
              <a:t> SYSTEM</a:t>
            </a:r>
          </a:p>
          <a:p>
            <a:pPr algn="ctr"/>
            <a:r>
              <a:rPr lang="lv-LV" sz="3400" b="1" dirty="0"/>
              <a:t>(</a:t>
            </a:r>
            <a:r>
              <a:rPr lang="lv-LV" sz="3400" b="1" dirty="0" err="1"/>
              <a:t>someTHING</a:t>
            </a:r>
            <a:r>
              <a:rPr lang="lv-LV" sz="3400" b="1" dirty="0"/>
              <a:t> </a:t>
            </a:r>
            <a:r>
              <a:rPr lang="lv-LV" sz="3400" b="1" dirty="0" err="1"/>
              <a:t>as</a:t>
            </a:r>
            <a:r>
              <a:rPr lang="lv-LV" sz="3400" b="1" dirty="0"/>
              <a:t> </a:t>
            </a:r>
            <a:r>
              <a:rPr lang="lv-LV" sz="3400" b="1" u="sng" dirty="0" err="1"/>
              <a:t>the</a:t>
            </a:r>
            <a:r>
              <a:rPr lang="lv-LV" sz="3400" b="1" u="sng" dirty="0"/>
              <a:t> </a:t>
            </a:r>
            <a:r>
              <a:rPr lang="lv-LV" sz="3400" b="1" u="sng" dirty="0" err="1"/>
              <a:t>whole</a:t>
            </a:r>
            <a:r>
              <a:rPr lang="lv-LV" sz="3400" b="1" u="sng" dirty="0"/>
              <a:t> </a:t>
            </a:r>
            <a:r>
              <a:rPr lang="lv-LV" sz="3400" b="1" dirty="0" err="1"/>
              <a:t>and</a:t>
            </a:r>
            <a:r>
              <a:rPr lang="lv-LV" sz="3400" b="1" dirty="0"/>
              <a:t> </a:t>
            </a:r>
            <a:r>
              <a:rPr lang="lv-LV" sz="3400" b="1" dirty="0" err="1"/>
              <a:t>at</a:t>
            </a:r>
            <a:r>
              <a:rPr lang="lv-LV" sz="3400" b="1" dirty="0"/>
              <a:t> </a:t>
            </a:r>
            <a:r>
              <a:rPr lang="lv-LV" sz="3400" b="1" dirty="0" err="1"/>
              <a:t>the</a:t>
            </a:r>
            <a:r>
              <a:rPr lang="lv-LV" sz="3400" b="1" dirty="0"/>
              <a:t> </a:t>
            </a:r>
            <a:r>
              <a:rPr lang="lv-LV" sz="3400" b="1" dirty="0" err="1"/>
              <a:t>same</a:t>
            </a:r>
            <a:r>
              <a:rPr lang="lv-LV" sz="3400" b="1" dirty="0"/>
              <a:t> </a:t>
            </a:r>
            <a:r>
              <a:rPr lang="lv-LV" sz="3400" b="1" dirty="0" err="1"/>
              <a:t>time</a:t>
            </a:r>
            <a:endParaRPr lang="lv-LV" sz="3400" b="1" dirty="0"/>
          </a:p>
          <a:p>
            <a:pPr algn="ctr"/>
            <a:r>
              <a:rPr lang="lv-LV" sz="3400" b="1" dirty="0"/>
              <a:t>  </a:t>
            </a:r>
            <a:r>
              <a:rPr lang="lv-LV" sz="3400" b="1" dirty="0" err="1"/>
              <a:t>also</a:t>
            </a:r>
            <a:r>
              <a:rPr lang="lv-LV" sz="3400" b="1" dirty="0"/>
              <a:t> </a:t>
            </a:r>
            <a:r>
              <a:rPr lang="lv-LV" sz="3400" b="1" dirty="0" err="1"/>
              <a:t>as</a:t>
            </a:r>
            <a:r>
              <a:rPr lang="lv-LV" sz="3400" b="1" dirty="0"/>
              <a:t> </a:t>
            </a:r>
            <a:r>
              <a:rPr lang="lv-LV" sz="3400" b="1" u="sng" dirty="0" err="1"/>
              <a:t>the</a:t>
            </a:r>
            <a:r>
              <a:rPr lang="lv-LV" sz="3400" b="1" u="sng" dirty="0"/>
              <a:t> </a:t>
            </a:r>
            <a:r>
              <a:rPr lang="lv-LV" sz="3400" b="1" u="sng" dirty="0" err="1"/>
              <a:t>part</a:t>
            </a:r>
            <a:r>
              <a:rPr lang="lv-LV" sz="3400" b="1" u="sng" dirty="0"/>
              <a:t> </a:t>
            </a:r>
            <a:r>
              <a:rPr lang="lv-LV" sz="3400" b="1" dirty="0" err="1"/>
              <a:t>of</a:t>
            </a:r>
            <a:r>
              <a:rPr lang="lv-LV" sz="3400" b="1" dirty="0"/>
              <a:t> </a:t>
            </a:r>
            <a:r>
              <a:rPr lang="lv-LV" sz="3400" b="1" dirty="0" err="1"/>
              <a:t>something</a:t>
            </a:r>
            <a:r>
              <a:rPr lang="lv-LV" sz="3400" b="1" dirty="0"/>
              <a:t> </a:t>
            </a:r>
            <a:r>
              <a:rPr lang="lv-LV" sz="3400" b="1" dirty="0" err="1"/>
              <a:t>else</a:t>
            </a:r>
            <a:r>
              <a:rPr lang="lv-LV" sz="3400" b="1" dirty="0"/>
              <a:t> </a:t>
            </a:r>
            <a:r>
              <a:rPr lang="lv-LV" sz="3400" b="1" dirty="0" err="1"/>
              <a:t>as</a:t>
            </a:r>
            <a:r>
              <a:rPr lang="lv-LV" sz="3400" b="1" dirty="0"/>
              <a:t> </a:t>
            </a:r>
            <a:r>
              <a:rPr lang="lv-LV" sz="3400" b="1" dirty="0" err="1"/>
              <a:t>the</a:t>
            </a:r>
            <a:r>
              <a:rPr lang="lv-LV" sz="3400" b="1" dirty="0"/>
              <a:t> WHOLE)</a:t>
            </a:r>
            <a:endParaRPr lang="en-GB" sz="3400" b="1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C520DCA3-40A8-0446-E53B-3716815D5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324" y="2417440"/>
            <a:ext cx="7285562" cy="4264856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40E42DFC-8759-192F-F6B3-C7CC44504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20" y="3350302"/>
            <a:ext cx="1481634" cy="1935889"/>
          </a:xfrm>
          <a:prstGeom prst="rect">
            <a:avLst/>
          </a:prstGeom>
        </p:spPr>
      </p:pic>
      <p:pic>
        <p:nvPicPr>
          <p:cNvPr id="5" name="Attēls 4" descr="Attēls, kurā ir aplis&#10;&#10;Apraksts ģenerēts automātiski">
            <a:extLst>
              <a:ext uri="{FF2B5EF4-FFF2-40B4-BE49-F238E27FC236}">
                <a16:creationId xmlns:a16="http://schemas.microsoft.com/office/drawing/2014/main" id="{8435BE8A-1B3C-BE5D-6E53-4EC1EF067E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886" y="3350302"/>
            <a:ext cx="2851192" cy="143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24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B639F6-1E07-E59D-6080-161E0EBAA168}"/>
              </a:ext>
            </a:extLst>
          </p:cNvPr>
          <p:cNvSpPr txBox="1"/>
          <p:nvPr/>
        </p:nvSpPr>
        <p:spPr>
          <a:xfrm>
            <a:off x="421317" y="136347"/>
            <a:ext cx="10717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/>
              <a:t>A T </a:t>
            </a:r>
            <a:r>
              <a:rPr lang="lv-LV" sz="4000" b="1" dirty="0" err="1"/>
              <a:t>T</a:t>
            </a:r>
            <a:r>
              <a:rPr lang="lv-LV" sz="4000" b="1" dirty="0"/>
              <a:t> E N T I O N ! </a:t>
            </a:r>
          </a:p>
          <a:p>
            <a:pPr algn="ctr"/>
            <a:r>
              <a:rPr lang="lv-LV" sz="4000" dirty="0" err="1"/>
              <a:t>Every</a:t>
            </a:r>
            <a:r>
              <a:rPr lang="lv-LV" sz="4000" dirty="0"/>
              <a:t> </a:t>
            </a:r>
            <a:r>
              <a:rPr lang="lv-LV" sz="4000" dirty="0" err="1"/>
              <a:t>system’s</a:t>
            </a:r>
            <a:r>
              <a:rPr lang="lv-LV" sz="4000" dirty="0"/>
              <a:t> top </a:t>
            </a:r>
            <a:r>
              <a:rPr lang="lv-LV" sz="4000" dirty="0" err="1"/>
              <a:t>level</a:t>
            </a:r>
            <a:r>
              <a:rPr lang="lv-LV" sz="4000" dirty="0"/>
              <a:t> </a:t>
            </a:r>
            <a:r>
              <a:rPr lang="lv-LV" sz="4000" dirty="0" err="1"/>
              <a:t>property</a:t>
            </a:r>
            <a:r>
              <a:rPr lang="lv-LV" sz="4000" dirty="0"/>
              <a:t> </a:t>
            </a:r>
            <a:r>
              <a:rPr lang="lv-LV" sz="4000" dirty="0" err="1"/>
              <a:t>is</a:t>
            </a:r>
            <a:endParaRPr lang="lv-LV" sz="4000" dirty="0"/>
          </a:p>
          <a:p>
            <a:pPr algn="ctr"/>
            <a:r>
              <a:rPr lang="lv-LV" sz="4000" dirty="0"/>
              <a:t>  </a:t>
            </a:r>
            <a:r>
              <a:rPr lang="lv-LV" sz="4000" dirty="0" err="1"/>
              <a:t>internal</a:t>
            </a:r>
            <a:r>
              <a:rPr lang="lv-LV" sz="4000" dirty="0"/>
              <a:t> </a:t>
            </a:r>
            <a:r>
              <a:rPr lang="lv-LV" sz="4000" dirty="0" err="1"/>
              <a:t>and</a:t>
            </a:r>
            <a:r>
              <a:rPr lang="lv-LV" sz="4000" dirty="0"/>
              <a:t> </a:t>
            </a:r>
            <a:r>
              <a:rPr lang="lv-LV" sz="4000" dirty="0" err="1"/>
              <a:t>external</a:t>
            </a:r>
            <a:r>
              <a:rPr lang="lv-LV" sz="4000" dirty="0"/>
              <a:t> </a:t>
            </a:r>
            <a:r>
              <a:rPr lang="lv-LV" sz="4000" dirty="0" err="1"/>
              <a:t>environment</a:t>
            </a:r>
            <a:r>
              <a:rPr lang="lv-LV" sz="4000" dirty="0"/>
              <a:t> </a:t>
            </a:r>
            <a:r>
              <a:rPr lang="lv-LV" sz="4000" dirty="0" err="1"/>
              <a:t>of</a:t>
            </a:r>
            <a:r>
              <a:rPr lang="lv-LV" sz="4000" dirty="0"/>
              <a:t> </a:t>
            </a:r>
            <a:r>
              <a:rPr lang="lv-LV" sz="4000" dirty="0" err="1"/>
              <a:t>the</a:t>
            </a:r>
            <a:r>
              <a:rPr lang="lv-LV" sz="4000" dirty="0"/>
              <a:t> </a:t>
            </a:r>
            <a:r>
              <a:rPr lang="lv-LV" sz="4000" dirty="0" err="1"/>
              <a:t>system</a:t>
            </a:r>
            <a:r>
              <a:rPr lang="lv-LV" sz="4000" dirty="0"/>
              <a:t>!</a:t>
            </a:r>
            <a:endParaRPr lang="en-GB" sz="4000" dirty="0"/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264F0D19-1959-5306-C833-1D5EC155A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17" y="2186974"/>
            <a:ext cx="7285562" cy="4264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96956F-5BD7-F304-D22E-D549330687BD}"/>
              </a:ext>
            </a:extLst>
          </p:cNvPr>
          <p:cNvSpPr txBox="1"/>
          <p:nvPr/>
        </p:nvSpPr>
        <p:spPr>
          <a:xfrm>
            <a:off x="8113276" y="2186974"/>
            <a:ext cx="38196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err="1"/>
              <a:t>In</a:t>
            </a:r>
            <a:r>
              <a:rPr lang="lv-LV" sz="2800" dirty="0"/>
              <a:t> </a:t>
            </a:r>
            <a:r>
              <a:rPr lang="lv-LV" sz="2800" dirty="0" err="1"/>
              <a:t>practice</a:t>
            </a:r>
            <a:r>
              <a:rPr lang="lv-LV" sz="2800" dirty="0"/>
              <a:t> , </a:t>
            </a:r>
            <a:r>
              <a:rPr lang="lv-LV" sz="2800" dirty="0" err="1"/>
              <a:t>concentrating</a:t>
            </a:r>
            <a:r>
              <a:rPr lang="lv-LV" sz="2800" dirty="0"/>
              <a:t> </a:t>
            </a:r>
            <a:r>
              <a:rPr lang="lv-LV" sz="2800" dirty="0" err="1"/>
              <a:t>on</a:t>
            </a:r>
            <a:r>
              <a:rPr lang="lv-LV" sz="2800" dirty="0"/>
              <a:t> </a:t>
            </a:r>
            <a:r>
              <a:rPr lang="lv-LV" sz="2800" dirty="0" err="1"/>
              <a:t>selected</a:t>
            </a:r>
            <a:r>
              <a:rPr lang="lv-LV" sz="2800" dirty="0"/>
              <a:t> </a:t>
            </a:r>
            <a:r>
              <a:rPr lang="lv-LV" sz="2800" dirty="0" err="1"/>
              <a:t>particular</a:t>
            </a:r>
            <a:r>
              <a:rPr lang="lv-LV" sz="2800" dirty="0"/>
              <a:t> </a:t>
            </a:r>
            <a:r>
              <a:rPr lang="lv-LV" sz="2800" dirty="0" err="1"/>
              <a:t>phenomena</a:t>
            </a:r>
            <a:r>
              <a:rPr lang="lv-LV" sz="2800" dirty="0"/>
              <a:t>, </a:t>
            </a:r>
            <a:r>
              <a:rPr lang="lv-LV" sz="2800" dirty="0" err="1"/>
              <a:t>people</a:t>
            </a:r>
            <a:r>
              <a:rPr lang="lv-LV" sz="2800" dirty="0"/>
              <a:t>  </a:t>
            </a:r>
            <a:r>
              <a:rPr lang="lv-LV" sz="2800" dirty="0" err="1"/>
              <a:t>are</a:t>
            </a:r>
            <a:r>
              <a:rPr lang="lv-LV" sz="2800" dirty="0"/>
              <a:t> </a:t>
            </a:r>
            <a:r>
              <a:rPr lang="lv-LV" sz="2800" dirty="0" err="1"/>
              <a:t>very</a:t>
            </a:r>
            <a:r>
              <a:rPr lang="lv-LV" sz="2800" dirty="0"/>
              <a:t> </a:t>
            </a:r>
            <a:r>
              <a:rPr lang="lv-LV" sz="2800" dirty="0" err="1"/>
              <a:t>often</a:t>
            </a:r>
            <a:r>
              <a:rPr lang="lv-LV" sz="2800" dirty="0"/>
              <a:t> </a:t>
            </a:r>
            <a:r>
              <a:rPr lang="lv-LV" sz="2800" dirty="0" err="1"/>
              <a:t>forget</a:t>
            </a:r>
            <a:r>
              <a:rPr lang="lv-LV" sz="2800" dirty="0"/>
              <a:t>  to </a:t>
            </a:r>
            <a:r>
              <a:rPr lang="lv-LV" sz="2800" dirty="0" err="1"/>
              <a:t>take</a:t>
            </a:r>
            <a:r>
              <a:rPr lang="lv-LV" sz="2800" dirty="0"/>
              <a:t> </a:t>
            </a:r>
            <a:r>
              <a:rPr lang="lv-LV" sz="2800" dirty="0" err="1"/>
              <a:t>care</a:t>
            </a:r>
            <a:r>
              <a:rPr lang="lv-LV" sz="2800" dirty="0"/>
              <a:t> </a:t>
            </a:r>
            <a:r>
              <a:rPr lang="lv-LV" sz="2800" dirty="0" err="1"/>
              <a:t>of</a:t>
            </a:r>
            <a:r>
              <a:rPr lang="lv-LV" sz="2800" dirty="0"/>
              <a:t> </a:t>
            </a:r>
            <a:r>
              <a:rPr lang="lv-LV" sz="2800" dirty="0" err="1"/>
              <a:t>systems</a:t>
            </a:r>
            <a:r>
              <a:rPr lang="lv-LV" sz="2800" dirty="0"/>
              <a:t>  </a:t>
            </a:r>
            <a:r>
              <a:rPr lang="lv-LV" sz="2800" dirty="0" err="1"/>
              <a:t>external</a:t>
            </a:r>
            <a:r>
              <a:rPr lang="lv-LV" sz="2800" dirty="0"/>
              <a:t> </a:t>
            </a:r>
            <a:r>
              <a:rPr lang="lv-LV" sz="2800" dirty="0" err="1"/>
              <a:t>environment</a:t>
            </a:r>
            <a:r>
              <a:rPr lang="lv-LV" sz="2800" dirty="0"/>
              <a:t>!</a:t>
            </a:r>
          </a:p>
          <a:p>
            <a:r>
              <a:rPr lang="lv-LV" sz="2800" dirty="0" err="1"/>
              <a:t>Let’s</a:t>
            </a:r>
            <a:r>
              <a:rPr lang="lv-LV" sz="2800" dirty="0"/>
              <a:t> </a:t>
            </a:r>
            <a:r>
              <a:rPr lang="lv-LV" sz="2800" dirty="0" err="1"/>
              <a:t>be</a:t>
            </a:r>
            <a:r>
              <a:rPr lang="lv-LV" sz="2800" dirty="0"/>
              <a:t> </a:t>
            </a:r>
            <a:r>
              <a:rPr lang="lv-LV" sz="2800" dirty="0" err="1"/>
              <a:t>very</a:t>
            </a:r>
            <a:r>
              <a:rPr lang="lv-LV" sz="2800" dirty="0"/>
              <a:t> </a:t>
            </a:r>
            <a:r>
              <a:rPr lang="lv-LV" sz="2800" dirty="0" err="1"/>
              <a:t>carefull</a:t>
            </a:r>
            <a:r>
              <a:rPr lang="lv-LV" sz="2800" dirty="0"/>
              <a:t> </a:t>
            </a:r>
            <a:r>
              <a:rPr lang="lv-LV" sz="2800" dirty="0" err="1"/>
              <a:t>with</a:t>
            </a:r>
            <a:r>
              <a:rPr lang="lv-LV" sz="2800" dirty="0"/>
              <a:t> </a:t>
            </a:r>
            <a:r>
              <a:rPr lang="lv-LV" sz="2800" dirty="0" err="1"/>
              <a:t>isolated</a:t>
            </a:r>
            <a:r>
              <a:rPr lang="lv-LV" sz="2800" dirty="0"/>
              <a:t>  </a:t>
            </a:r>
            <a:r>
              <a:rPr lang="lv-LV" sz="2800" dirty="0" err="1"/>
              <a:t>systems</a:t>
            </a:r>
            <a:r>
              <a:rPr lang="lv-LV" sz="2800" dirty="0"/>
              <a:t>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70614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978EE-569A-B444-0E2A-D73B2AEB4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C55C9A-5DC8-6771-5B97-97B5A58C254C}"/>
              </a:ext>
            </a:extLst>
          </p:cNvPr>
          <p:cNvSpPr txBox="1"/>
          <p:nvPr/>
        </p:nvSpPr>
        <p:spPr>
          <a:xfrm>
            <a:off x="-86497" y="2028616"/>
            <a:ext cx="44237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</a:t>
            </a:r>
            <a:endParaRPr lang="lv-LV" sz="4400" b="1" i="1" dirty="0">
              <a:solidFill>
                <a:srgbClr val="8263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distance </a:t>
            </a:r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meeting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</a:p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No2 </a:t>
            </a:r>
            <a:endParaRPr lang="lv-LV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ttēls 3" descr="Attēls, kurā ir māksla, dizains&#10;&#10;Automātiski ģenerēts apraksts ar mazu ticamību">
            <a:extLst>
              <a:ext uri="{FF2B5EF4-FFF2-40B4-BE49-F238E27FC236}">
                <a16:creationId xmlns:a16="http://schemas.microsoft.com/office/drawing/2014/main" id="{C1376C01-40A8-E31B-B869-CEED0337B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35" y="199767"/>
            <a:ext cx="6723888" cy="579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0115EA-0FF6-0EC3-9A35-7179F1FE440E}"/>
              </a:ext>
            </a:extLst>
          </p:cNvPr>
          <p:cNvSpPr txBox="1"/>
          <p:nvPr/>
        </p:nvSpPr>
        <p:spPr>
          <a:xfrm>
            <a:off x="5628931" y="2496232"/>
            <a:ext cx="56319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</a:t>
            </a:r>
            <a:r>
              <a:rPr kumimoji="0" lang="lv-LV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is last time to send </a:t>
            </a:r>
            <a:r>
              <a:rPr kumimoji="0" lang="lv-LV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800" b="1" i="1" dirty="0">
                <a:solidFill>
                  <a:prstClr val="black"/>
                </a:solidFill>
                <a:latin typeface="Calibri" panose="020F0502020204030204"/>
              </a:rPr>
              <a:t>QUESTIONS</a:t>
            </a:r>
            <a:r>
              <a:rPr lang="en-GB" sz="32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interactive SEMINAR</a:t>
            </a:r>
            <a:r>
              <a:rPr kumimoji="0" lang="lv-LV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lv-LV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follows</a:t>
            </a:r>
            <a:r>
              <a:rPr kumimoji="0" lang="lv-LV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just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</a:t>
            </a:r>
            <a:r>
              <a:rPr kumimoji="0" lang="lv-LV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this </a:t>
            </a:r>
            <a:endParaRPr kumimoji="0" lang="lv-LV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00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BD5008F0-D269-CBFB-92B1-023171CE9C0D}"/>
              </a:ext>
            </a:extLst>
          </p:cNvPr>
          <p:cNvGrpSpPr/>
          <p:nvPr/>
        </p:nvGrpSpPr>
        <p:grpSpPr>
          <a:xfrm>
            <a:off x="243840" y="503295"/>
            <a:ext cx="12083729" cy="6305265"/>
            <a:chOff x="243840" y="503295"/>
            <a:chExt cx="12083729" cy="6305265"/>
          </a:xfrm>
        </p:grpSpPr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id="{CCD7870A-7AA2-5964-D0D6-FA3D4100828C}"/>
                </a:ext>
              </a:extLst>
            </p:cNvPr>
            <p:cNvGrpSpPr/>
            <p:nvPr/>
          </p:nvGrpSpPr>
          <p:grpSpPr>
            <a:xfrm>
              <a:off x="243840" y="584298"/>
              <a:ext cx="12083729" cy="6224262"/>
              <a:chOff x="243840" y="237388"/>
              <a:chExt cx="12083729" cy="6224262"/>
            </a:xfrm>
          </p:grpSpPr>
          <p:grpSp>
            <p:nvGrpSpPr>
              <p:cNvPr id="3" name="Grupa 2">
                <a:extLst>
                  <a:ext uri="{FF2B5EF4-FFF2-40B4-BE49-F238E27FC236}">
                    <a16:creationId xmlns:a16="http://schemas.microsoft.com/office/drawing/2014/main" id="{5A13F21B-7264-4F3C-BE43-B156057A0164}"/>
                  </a:ext>
                </a:extLst>
              </p:cNvPr>
              <p:cNvGrpSpPr/>
              <p:nvPr/>
            </p:nvGrpSpPr>
            <p:grpSpPr>
              <a:xfrm>
                <a:off x="243840" y="612441"/>
                <a:ext cx="11839889" cy="3412846"/>
                <a:chOff x="-1060301" y="766536"/>
                <a:chExt cx="12083729" cy="3412846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EA8B9DE-C9A1-492E-BD66-2AF8F13B1E06}"/>
                    </a:ext>
                  </a:extLst>
                </p:cNvPr>
                <p:cNvSpPr txBox="1"/>
                <p:nvPr/>
              </p:nvSpPr>
              <p:spPr>
                <a:xfrm>
                  <a:off x="7858920" y="766536"/>
                  <a:ext cx="3164508" cy="32316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lv-LV" sz="2800" b="1" dirty="0"/>
                    <a:t>U</a:t>
                  </a:r>
                  <a:r>
                    <a:rPr lang="en-GB" sz="2800" b="1" dirty="0" err="1"/>
                    <a:t>niversity</a:t>
                  </a:r>
                  <a:r>
                    <a:rPr lang="en-GB" sz="2800" b="1" dirty="0"/>
                    <a:t> of Latvia</a:t>
                  </a:r>
                </a:p>
                <a:p>
                  <a:pPr algn="ctr"/>
                  <a:r>
                    <a:rPr lang="en-GB" sz="2800" b="1" dirty="0"/>
                    <a:t> Prof. emeritus </a:t>
                  </a:r>
                </a:p>
                <a:p>
                  <a:pPr algn="ctr"/>
                  <a:r>
                    <a:rPr lang="en-GB" sz="2800" b="1" dirty="0"/>
                    <a:t>ANDRIS BROKS</a:t>
                  </a:r>
                </a:p>
                <a:p>
                  <a:pPr algn="ctr"/>
                  <a:endParaRPr lang="en-GB" sz="800" b="1" dirty="0"/>
                </a:p>
                <a:p>
                  <a:pPr algn="ctr"/>
                  <a:r>
                    <a:rPr lang="en-GB" sz="2800" b="1" dirty="0"/>
                    <a:t>Elective study course</a:t>
                  </a:r>
                </a:p>
                <a:p>
                  <a:pPr algn="ctr"/>
                  <a:r>
                    <a:rPr lang="lv-LV" sz="2800" b="1" dirty="0"/>
                    <a:t> «SYSTEMOLOGY </a:t>
                  </a:r>
                </a:p>
                <a:p>
                  <a:pPr algn="ctr"/>
                  <a:r>
                    <a:rPr lang="lv-LV" sz="2800" b="1" dirty="0"/>
                    <a:t>OF THINKING»</a:t>
                  </a:r>
                  <a:r>
                    <a:rPr lang="lv-LV" sz="1200" b="1" dirty="0">
                      <a:solidFill>
                        <a:srgbClr val="006600"/>
                      </a:solidFill>
                    </a:rPr>
                    <a:t> 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D8B9146-43B4-4531-A8F1-52A14ABDBF4B}"/>
                    </a:ext>
                  </a:extLst>
                </p:cNvPr>
                <p:cNvSpPr txBox="1"/>
                <p:nvPr/>
              </p:nvSpPr>
              <p:spPr>
                <a:xfrm>
                  <a:off x="-1060301" y="3348385"/>
                  <a:ext cx="3706224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lv-LV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hlinkClick r:id="rId3"/>
                    </a:rPr>
                    <a:t>andris.broks@lu.lv</a:t>
                  </a:r>
                  <a:r>
                    <a:rPr kumimoji="0" lang="lv-LV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lv-LV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hlinkClick r:id="rId4"/>
                    </a:rPr>
                    <a:t>https://blogi.lu.lv/broks/</a:t>
                  </a:r>
                  <a:r>
                    <a:rPr kumimoji="0" lang="lv-LV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endParaRPr lang="lv-LV" dirty="0"/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B8AA40-51AB-4B3B-B82A-214D2DD52AF1}"/>
                  </a:ext>
                </a:extLst>
              </p:cNvPr>
              <p:cNvSpPr txBox="1"/>
              <p:nvPr/>
            </p:nvSpPr>
            <p:spPr>
              <a:xfrm>
                <a:off x="243840" y="4060993"/>
                <a:ext cx="12083729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ST(2)23-24    </a:t>
                </a:r>
                <a:r>
                  <a:rPr kumimoji="0" lang="lv-LV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Academic</a:t>
                </a:r>
                <a:r>
                  <a:rPr kumimoji="0" lang="lv-LV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lv-LV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year</a:t>
                </a:r>
                <a:r>
                  <a:rPr kumimoji="0" lang="lv-LV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2023-2024  2nd </a:t>
                </a:r>
                <a:r>
                  <a:rPr kumimoji="0" lang="lv-LV" sz="3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semester</a:t>
                </a:r>
                <a:r>
                  <a:rPr kumimoji="0" lang="lv-LV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lv-LV" sz="3000" b="1" dirty="0" err="1">
                    <a:solidFill>
                      <a:srgbClr val="2A770F"/>
                    </a:solidFill>
                    <a:latin typeface="Calibri" panose="020F0502020204030204"/>
                  </a:rPr>
                  <a:t>Study</a:t>
                </a:r>
                <a:r>
                  <a:rPr lang="lv-LV" sz="3000" b="1" dirty="0">
                    <a:solidFill>
                      <a:srgbClr val="2A770F"/>
                    </a:solidFill>
                    <a:latin typeface="Calibri" panose="020F0502020204030204"/>
                  </a:rPr>
                  <a:t> </a:t>
                </a:r>
                <a:r>
                  <a:rPr lang="lv-LV" sz="3000" b="1" dirty="0" err="1">
                    <a:solidFill>
                      <a:srgbClr val="2A770F"/>
                    </a:solidFill>
                    <a:latin typeface="Calibri" panose="020F0502020204030204"/>
                  </a:rPr>
                  <a:t>week</a:t>
                </a:r>
                <a:r>
                  <a:rPr lang="lv-LV" sz="3000" b="1" dirty="0">
                    <a:solidFill>
                      <a:srgbClr val="2A770F"/>
                    </a:solidFill>
                    <a:latin typeface="Calibri" panose="020F0502020204030204"/>
                  </a:rPr>
                  <a:t> No6 : </a:t>
                </a:r>
                <a:r>
                  <a:rPr lang="lv-LV" sz="2800" b="1" dirty="0">
                    <a:solidFill>
                      <a:srgbClr val="2A770F"/>
                    </a:solidFill>
                    <a:latin typeface="Calibri" panose="020F0502020204030204"/>
                  </a:rPr>
                  <a:t>CONSTRUCTION OF THE SYSTEMS – HIERARCHICAL STRUCTURES OF THE SYSTEMS </a:t>
                </a:r>
              </a:p>
              <a:p>
                <a:pPr algn="ctr">
                  <a:defRPr/>
                </a:pPr>
                <a:r>
                  <a:rPr kumimoji="0" lang="lv-LV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2A770F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:r>
                  <a:rPr lang="lv-LV" sz="3200" b="1" u="sng" dirty="0">
                    <a:solidFill>
                      <a:srgbClr val="2A770F"/>
                    </a:solidFill>
                    <a:highlight>
                      <a:srgbClr val="FFFF00"/>
                    </a:highlight>
                    <a:latin typeface="Calibri" panose="020F0502020204030204"/>
                  </a:rPr>
                  <a:t>ABC </a:t>
                </a:r>
                <a:r>
                  <a:rPr lang="lv-LV" sz="3200" b="1" u="sng" dirty="0" err="1">
                    <a:solidFill>
                      <a:srgbClr val="2A770F"/>
                    </a:solidFill>
                    <a:highlight>
                      <a:srgbClr val="FFFF00"/>
                    </a:highlight>
                    <a:latin typeface="Calibri" panose="020F0502020204030204"/>
                  </a:rPr>
                  <a:t>of</a:t>
                </a:r>
                <a:r>
                  <a:rPr lang="lv-LV" sz="3200" b="1" u="sng" dirty="0">
                    <a:solidFill>
                      <a:srgbClr val="2A770F"/>
                    </a:solidFill>
                    <a:highlight>
                      <a:srgbClr val="FFFF00"/>
                    </a:highlight>
                    <a:latin typeface="Calibri" panose="020F0502020204030204"/>
                  </a:rPr>
                  <a:t> Systems </a:t>
                </a:r>
                <a:r>
                  <a:rPr lang="lv-LV" sz="3200" b="1" u="sng" dirty="0" err="1">
                    <a:solidFill>
                      <a:srgbClr val="2A770F"/>
                    </a:solidFill>
                    <a:highlight>
                      <a:srgbClr val="FFFF00"/>
                    </a:highlight>
                    <a:latin typeface="Calibri" panose="020F0502020204030204"/>
                  </a:rPr>
                  <a:t>Theories</a:t>
                </a:r>
                <a:r>
                  <a:rPr lang="lv-LV" sz="3200" b="1" u="sng" dirty="0">
                    <a:solidFill>
                      <a:srgbClr val="2A770F"/>
                    </a:solidFill>
                    <a:highlight>
                      <a:srgbClr val="FFFF00"/>
                    </a:highlight>
                    <a:latin typeface="Calibri" panose="020F0502020204030204"/>
                  </a:rPr>
                  <a:t> – B )</a:t>
                </a:r>
                <a:r>
                  <a:rPr lang="lv-LV" sz="3200" b="1" dirty="0">
                    <a:solidFill>
                      <a:srgbClr val="2A770F"/>
                    </a:solidFill>
                    <a:latin typeface="Calibri" panose="020F0502020204030204"/>
                  </a:rPr>
                  <a:t>  </a:t>
                </a:r>
              </a:p>
              <a:p>
                <a:pPr algn="ctr">
                  <a:defRPr/>
                </a:pPr>
                <a:r>
                  <a:rPr lang="lv-LV" sz="2800" b="1" dirty="0">
                    <a:solidFill>
                      <a:prstClr val="black"/>
                    </a:solidFill>
                    <a:latin typeface="Calibri" panose="020F0502020204030204"/>
                  </a:rPr>
                  <a:t>15.03.24 – 22.03.24</a:t>
                </a:r>
                <a:endParaRPr kumimoji="0" lang="lv-LV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7" name="Attēls 6" descr="Attēls, kurā ir teksts, dators, klēpjdators, tīmekļdators&#10;&#10;Apraksts ģenerēts automātiski">
                <a:extLst>
                  <a:ext uri="{FF2B5EF4-FFF2-40B4-BE49-F238E27FC236}">
                    <a16:creationId xmlns:a16="http://schemas.microsoft.com/office/drawing/2014/main" id="{18DF6F8B-006A-CC97-F3D2-5DF55176A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6266" y="237388"/>
                <a:ext cx="5552913" cy="3729445"/>
              </a:xfrm>
              <a:prstGeom prst="rect">
                <a:avLst/>
              </a:prstGeom>
            </p:spPr>
          </p:pic>
        </p:grpSp>
        <p:pic>
          <p:nvPicPr>
            <p:cNvPr id="2" name="Attēls 1">
              <a:extLst>
                <a:ext uri="{FF2B5EF4-FFF2-40B4-BE49-F238E27FC236}">
                  <a16:creationId xmlns:a16="http://schemas.microsoft.com/office/drawing/2014/main" id="{B8CCC62D-B7F2-38AC-3571-C19C397DA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5343" y="503295"/>
              <a:ext cx="1788427" cy="2943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1653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1FCED-5F8B-FF07-0B4E-C554F8042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>
            <a:extLst>
              <a:ext uri="{FF2B5EF4-FFF2-40B4-BE49-F238E27FC236}">
                <a16:creationId xmlns:a16="http://schemas.microsoft.com/office/drawing/2014/main" id="{BFD43C29-EEFD-F9B1-82FA-875B73FF8FA0}"/>
              </a:ext>
            </a:extLst>
          </p:cNvPr>
          <p:cNvGrpSpPr/>
          <p:nvPr/>
        </p:nvGrpSpPr>
        <p:grpSpPr>
          <a:xfrm>
            <a:off x="622070" y="859639"/>
            <a:ext cx="10936769" cy="5321469"/>
            <a:chOff x="287934" y="1150947"/>
            <a:chExt cx="10936769" cy="53214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2BFCFB5-EEA0-52AC-E46C-D5855C4E8E9E}"/>
                </a:ext>
              </a:extLst>
            </p:cNvPr>
            <p:cNvSpPr txBox="1"/>
            <p:nvPr/>
          </p:nvSpPr>
          <p:spPr>
            <a:xfrm>
              <a:off x="472278" y="1150947"/>
              <a:ext cx="1075242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hat are your QUESTIONS, SUGGESTIONS?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Please write them in the "chat" section of computer-based communication - we will discuss them after the lecture!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Attēls 3" descr="Attēls, kurā ir gaisma, zīmējums&#10;&#10;Apraksts ģenerēts automātiski">
              <a:extLst>
                <a:ext uri="{FF2B5EF4-FFF2-40B4-BE49-F238E27FC236}">
                  <a16:creationId xmlns:a16="http://schemas.microsoft.com/office/drawing/2014/main" id="{3F4FF589-393A-0C1C-A912-94A271077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11" y="4146759"/>
              <a:ext cx="1265268" cy="2072629"/>
            </a:xfrm>
            <a:prstGeom prst="rect">
              <a:avLst/>
            </a:prstGeom>
          </p:spPr>
        </p:pic>
        <p:pic>
          <p:nvPicPr>
            <p:cNvPr id="8" name="Attēls 7" descr="Attēls, kurā ir zīmējums, suns&#10;&#10;Apraksts ģenerēts automātiski">
              <a:extLst>
                <a:ext uri="{FF2B5EF4-FFF2-40B4-BE49-F238E27FC236}">
                  <a16:creationId xmlns:a16="http://schemas.microsoft.com/office/drawing/2014/main" id="{CF595DD6-7F68-580C-2218-CF490BFD6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34" y="4459095"/>
              <a:ext cx="5809869" cy="2013321"/>
            </a:xfrm>
            <a:prstGeom prst="rect">
              <a:avLst/>
            </a:prstGeom>
          </p:spPr>
        </p:pic>
      </p:grpSp>
      <p:pic>
        <p:nvPicPr>
          <p:cNvPr id="5" name="Attēls 4" descr="Attēls, kurā ir persona, dators, klēpjdators, cilvēka seja&#10;&#10;Apraksts ģenerēts automātiski">
            <a:extLst>
              <a:ext uri="{FF2B5EF4-FFF2-40B4-BE49-F238E27FC236}">
                <a16:creationId xmlns:a16="http://schemas.microsoft.com/office/drawing/2014/main" id="{34E6F53C-8712-4682-AD57-A9C0EB81A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886" y="3752553"/>
            <a:ext cx="2893227" cy="217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75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09390-E0A5-9EC5-F754-AC883E43C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 descr="Attēls, kurā ir āķis&#10;&#10;Automātiski ģenerēts apraksts ar vidēju ticamībue">
            <a:extLst>
              <a:ext uri="{FF2B5EF4-FFF2-40B4-BE49-F238E27FC236}">
                <a16:creationId xmlns:a16="http://schemas.microsoft.com/office/drawing/2014/main" id="{7514792F-BBE0-15A1-09B0-389476890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32" y="989204"/>
            <a:ext cx="1437390" cy="2142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863BDF-F1C2-D587-D22A-F6FBF40E9856}"/>
              </a:ext>
            </a:extLst>
          </p:cNvPr>
          <p:cNvSpPr txBox="1"/>
          <p:nvPr/>
        </p:nvSpPr>
        <p:spPr>
          <a:xfrm>
            <a:off x="3035348" y="209739"/>
            <a:ext cx="8597210" cy="3356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4000" b="1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</a:t>
            </a:r>
            <a:r>
              <a:rPr lang="lv-LV" sz="4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lv-LV" sz="4000" b="1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selfcontrol</a:t>
            </a:r>
            <a:r>
              <a:rPr lang="lv-LV" sz="4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4000" b="1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</a:t>
            </a:r>
            <a:r>
              <a:rPr lang="lv-LV" sz="4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4000" b="1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</a:t>
            </a:r>
            <a:r>
              <a:rPr lang="lv-LV" sz="4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lv-LV" sz="4000" b="1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everybody</a:t>
            </a:r>
            <a:r>
              <a:rPr lang="lv-LV" sz="4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4000" b="1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4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4000" b="1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lv-LV" sz="4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: </a:t>
            </a:r>
            <a:r>
              <a:rPr lang="lv-LV" sz="4000" b="1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lv-LV" sz="4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YOUR FEELINGS </a:t>
            </a:r>
            <a:r>
              <a:rPr lang="lv-LV" sz="4000" b="1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lv-LV" sz="4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4000" b="1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five</a:t>
            </a:r>
            <a:r>
              <a:rPr lang="lv-LV" sz="4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4000" b="1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weeks</a:t>
            </a:r>
            <a:r>
              <a:rPr lang="lv-LV" sz="4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period </a:t>
            </a:r>
            <a:r>
              <a:rPr lang="lv-LV" sz="4000" b="1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4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4000" b="1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independently</a:t>
            </a:r>
            <a:r>
              <a:rPr lang="lv-LV" sz="4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4000" b="1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creative</a:t>
            </a:r>
            <a:r>
              <a:rPr lang="lv-LV" sz="4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4000" b="1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thinking</a:t>
            </a:r>
            <a:r>
              <a:rPr lang="lv-LV" sz="4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4000" b="1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lv-LV" sz="4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4000" b="1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lv-LV" sz="4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4000" b="1" kern="10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Thinking</a:t>
            </a:r>
            <a:r>
              <a:rPr lang="lv-LV" sz="4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C516DE-9CEA-DC21-202B-2C28CBC2D100}"/>
              </a:ext>
            </a:extLst>
          </p:cNvPr>
          <p:cNvSpPr txBox="1"/>
          <p:nvPr/>
        </p:nvSpPr>
        <p:spPr>
          <a:xfrm>
            <a:off x="386505" y="3599663"/>
            <a:ext cx="8170844" cy="2697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0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kumimoji="0" lang="lv-LV" sz="4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40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kumimoji="0" lang="lv-LV" sz="4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got </a:t>
            </a:r>
            <a:r>
              <a:rPr kumimoji="0" lang="lv-LV" sz="40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kumimoji="0" lang="lv-LV" sz="4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40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kumimoji="0" lang="lv-LV" sz="4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40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impressions</a:t>
            </a:r>
            <a:r>
              <a:rPr kumimoji="0" lang="lv-LV" sz="4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lv-LV" sz="40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kumimoji="0" lang="lv-LV" sz="4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40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kumimoji="0" lang="lv-LV" sz="4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40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feeling</a:t>
            </a:r>
            <a:r>
              <a:rPr kumimoji="0" lang="lv-LV" sz="4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40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kumimoji="0" lang="lv-LV" sz="4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40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</a:t>
            </a:r>
            <a:r>
              <a:rPr kumimoji="0" lang="lv-LV" sz="4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40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satisfaction</a:t>
            </a:r>
            <a:r>
              <a:rPr kumimoji="0" lang="lv-LV" sz="4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40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kumimoji="0" lang="lv-LV" sz="4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40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Systemic</a:t>
            </a:r>
            <a:r>
              <a:rPr kumimoji="0" lang="lv-LV" sz="4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40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Thinking</a:t>
            </a:r>
            <a:r>
              <a:rPr kumimoji="0" lang="lv-LV" sz="4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40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kumimoji="0" lang="lv-LV" sz="4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40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Systemic</a:t>
            </a:r>
            <a:r>
              <a:rPr kumimoji="0" lang="lv-LV" sz="4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40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Thinking</a:t>
            </a:r>
            <a:r>
              <a:rPr kumimoji="0" lang="lv-LV" sz="4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40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kumimoji="0" lang="lv-LV" sz="4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40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kumimoji="0" lang="lv-LV" sz="4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40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daily</a:t>
            </a:r>
            <a:r>
              <a:rPr kumimoji="0" lang="lv-LV" sz="4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lv-LV" sz="40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kumimoji="0" lang="lv-LV" sz="4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  </a:t>
            </a:r>
          </a:p>
        </p:txBody>
      </p:sp>
      <p:pic>
        <p:nvPicPr>
          <p:cNvPr id="6" name="Attēls 5" descr="Attēls, kurā ir rotaļlieta&#10;&#10;Apraksts ģenerēts automātiski">
            <a:extLst>
              <a:ext uri="{FF2B5EF4-FFF2-40B4-BE49-F238E27FC236}">
                <a16:creationId xmlns:a16="http://schemas.microsoft.com/office/drawing/2014/main" id="{E3A18D3D-CC4A-6764-2A02-1F2BBEC78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372" y="4007975"/>
            <a:ext cx="30861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2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852870-7C99-4A71-B2B3-662814BA2FC1}"/>
              </a:ext>
            </a:extLst>
          </p:cNvPr>
          <p:cNvSpPr txBox="1"/>
          <p:nvPr/>
        </p:nvSpPr>
        <p:spPr>
          <a:xfrm>
            <a:off x="-86497" y="2028616"/>
            <a:ext cx="44237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</a:t>
            </a:r>
            <a:endParaRPr lang="lv-LV" sz="4400" b="1" i="1" dirty="0">
              <a:solidFill>
                <a:srgbClr val="8263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distance </a:t>
            </a:r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meeting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</a:p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No3 </a:t>
            </a:r>
            <a:endParaRPr lang="lv-LV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ttēls 3" descr="Attēls, kurā ir māksla, dizains&#10;&#10;Automātiski ģenerēts apraksts ar mazu ticamību">
            <a:extLst>
              <a:ext uri="{FF2B5EF4-FFF2-40B4-BE49-F238E27FC236}">
                <a16:creationId xmlns:a16="http://schemas.microsoft.com/office/drawing/2014/main" id="{36877017-F28C-B860-9FDD-DFE9E9720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35" y="199767"/>
            <a:ext cx="6723888" cy="5791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FB48EC-4181-B72D-F74F-064A33A20E2F}"/>
              </a:ext>
            </a:extLst>
          </p:cNvPr>
          <p:cNvSpPr txBox="1"/>
          <p:nvPr/>
        </p:nvSpPr>
        <p:spPr>
          <a:xfrm>
            <a:off x="5416096" y="2644169"/>
            <a:ext cx="614172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2nd </a:t>
            </a:r>
            <a:r>
              <a:rPr kumimoji="0" lang="lv-LV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</a:t>
            </a:r>
            <a:r>
              <a:rPr kumimoji="0" lang="lv-LV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2nd </a:t>
            </a:r>
            <a:r>
              <a:rPr kumimoji="0" lang="lv-LV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chapter</a:t>
            </a:r>
            <a:endParaRPr kumimoji="0" lang="lv-LV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CONSTRUCTION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SYSTEMS,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HIERA</a:t>
            </a:r>
            <a:r>
              <a:rPr kumimoji="0" lang="lv-LV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CHY OF  SYSTEMS STRUCTURE</a:t>
            </a:r>
            <a:r>
              <a:rPr kumimoji="0" lang="lv-LV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42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3AEE69-3FE9-4BF0-8BFF-BD4BAD9CF2D4}"/>
              </a:ext>
            </a:extLst>
          </p:cNvPr>
          <p:cNvSpPr txBox="1"/>
          <p:nvPr/>
        </p:nvSpPr>
        <p:spPr>
          <a:xfrm>
            <a:off x="347597" y="93502"/>
            <a:ext cx="114968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We will devote this study week to </a:t>
            </a:r>
            <a:r>
              <a:rPr lang="en-US" sz="3200" b="1" dirty="0" err="1"/>
              <a:t>awear</a:t>
            </a:r>
            <a:r>
              <a:rPr lang="en-US" sz="3200" b="1" dirty="0"/>
              <a:t> the </a:t>
            </a:r>
            <a:r>
              <a:rPr lang="en-US" sz="3200" b="1" dirty="0" err="1"/>
              <a:t>arrangenent</a:t>
            </a:r>
            <a:r>
              <a:rPr lang="en-US" sz="3200" b="1" dirty="0"/>
              <a:t> (orderliness) or </a:t>
            </a:r>
            <a:r>
              <a:rPr lang="en-US" sz="3200" b="1" dirty="0" err="1"/>
              <a:t>systemism</a:t>
            </a:r>
            <a:r>
              <a:rPr lang="en-US" sz="3200" b="1" dirty="0"/>
              <a:t> of thoughts, paying special attention</a:t>
            </a:r>
            <a:endParaRPr lang="lv-LV" sz="3200" b="1" dirty="0"/>
          </a:p>
          <a:p>
            <a:pPr algn="ctr"/>
            <a:r>
              <a:rPr lang="en-US" sz="3200" b="1" dirty="0"/>
              <a:t> to the spatial structures of the Human's world of Thoughts.</a:t>
            </a:r>
            <a:endParaRPr lang="lv-LV" sz="3200" b="1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32DD972-FBB9-4CAB-174A-D7C6B51CE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The representation of the diverse phenomena of the universe in the world of human thoughts is formed in an orderly or systemic manner - how to organize the wholes of thoughts corresponding to these diverse phenomena - S I S T E M A S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449407-9912-46A6-9024-0E73540F5734}"/>
              </a:ext>
            </a:extLst>
          </p:cNvPr>
          <p:cNvSpPr txBox="1"/>
          <p:nvPr/>
        </p:nvSpPr>
        <p:spPr>
          <a:xfrm>
            <a:off x="347598" y="1849865"/>
            <a:ext cx="44329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The representation </a:t>
            </a:r>
            <a:r>
              <a:rPr lang="en-US" sz="2800" dirty="0"/>
              <a:t>of the diverse phenomena of the </a:t>
            </a:r>
            <a:r>
              <a:rPr lang="lv-LV" sz="2800" dirty="0"/>
              <a:t>U</a:t>
            </a:r>
            <a:r>
              <a:rPr lang="en-US" sz="2800" dirty="0" err="1"/>
              <a:t>niverse</a:t>
            </a:r>
            <a:r>
              <a:rPr lang="en-US" sz="2800" dirty="0"/>
              <a:t> </a:t>
            </a:r>
            <a:r>
              <a:rPr lang="lv-LV" sz="2800" dirty="0" err="1"/>
              <a:t>with</a:t>
            </a:r>
            <a:r>
              <a:rPr lang="en-US" sz="2800" dirty="0"/>
              <a:t>in the </a:t>
            </a:r>
            <a:r>
              <a:rPr lang="lv-LV" sz="2800" dirty="0" err="1"/>
              <a:t>Human’s</a:t>
            </a:r>
            <a:r>
              <a:rPr lang="lv-LV" sz="2800" dirty="0"/>
              <a:t> W</a:t>
            </a:r>
            <a:r>
              <a:rPr lang="en-US" sz="2800" dirty="0" err="1"/>
              <a:t>orld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of </a:t>
            </a:r>
            <a:r>
              <a:rPr lang="lv-LV" sz="2800" dirty="0">
                <a:solidFill>
                  <a:srgbClr val="C00000"/>
                </a:solidFill>
              </a:rPr>
              <a:t>T</a:t>
            </a:r>
            <a:r>
              <a:rPr lang="en-US" sz="2800" b="1" dirty="0" err="1">
                <a:solidFill>
                  <a:srgbClr val="C00000"/>
                </a:solidFill>
              </a:rPr>
              <a:t>houghts</a:t>
            </a:r>
            <a:r>
              <a:rPr lang="en-US" sz="2800" b="1" dirty="0">
                <a:solidFill>
                  <a:srgbClr val="C00000"/>
                </a:solidFill>
              </a:rPr>
              <a:t> is formed in an orderly or</a:t>
            </a:r>
            <a:r>
              <a:rPr lang="lv-LV" sz="2800" b="1" dirty="0">
                <a:solidFill>
                  <a:srgbClr val="C00000"/>
                </a:solidFill>
              </a:rPr>
              <a:t> </a:t>
            </a:r>
            <a:r>
              <a:rPr lang="lv-LV" sz="2800" b="1" dirty="0" err="1">
                <a:solidFill>
                  <a:srgbClr val="C00000"/>
                </a:solidFill>
              </a:rPr>
              <a:t>arraged</a:t>
            </a:r>
            <a:r>
              <a:rPr lang="lv-LV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lv-LV" sz="2800" b="1" dirty="0" err="1">
                <a:solidFill>
                  <a:srgbClr val="C00000"/>
                </a:solidFill>
              </a:rPr>
              <a:t>or</a:t>
            </a:r>
            <a:r>
              <a:rPr lang="lv-LV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systemic manner -</a:t>
            </a:r>
          </a:p>
          <a:p>
            <a:r>
              <a:rPr lang="en-US" sz="2800" dirty="0" err="1"/>
              <a:t>organiz</a:t>
            </a:r>
            <a:r>
              <a:rPr lang="lv-LV" sz="2800" dirty="0" err="1"/>
              <a:t>ing</a:t>
            </a:r>
            <a:r>
              <a:rPr lang="en-US" sz="2800" dirty="0"/>
              <a:t> the </a:t>
            </a:r>
            <a:r>
              <a:rPr lang="lv-LV" sz="2800" dirty="0"/>
              <a:t>SYSTEMS </a:t>
            </a:r>
            <a:r>
              <a:rPr lang="lv-LV" sz="2800" dirty="0" err="1"/>
              <a:t>as</a:t>
            </a:r>
            <a:r>
              <a:rPr lang="lv-LV" sz="2800" dirty="0"/>
              <a:t> </a:t>
            </a:r>
            <a:r>
              <a:rPr lang="lv-LV" sz="2800" dirty="0" err="1"/>
              <a:t>the</a:t>
            </a:r>
            <a:r>
              <a:rPr lang="lv-LV" sz="2800" dirty="0"/>
              <a:t> W</a:t>
            </a:r>
            <a:r>
              <a:rPr lang="en-US" sz="2800" dirty="0"/>
              <a:t>holes of </a:t>
            </a:r>
            <a:r>
              <a:rPr lang="lv-LV" sz="2800" dirty="0"/>
              <a:t>T</a:t>
            </a:r>
            <a:r>
              <a:rPr lang="en-US" sz="2800" dirty="0" err="1"/>
              <a:t>houghts</a:t>
            </a:r>
            <a:r>
              <a:rPr lang="lv-LV" sz="2800" dirty="0"/>
              <a:t>, </a:t>
            </a:r>
            <a:r>
              <a:rPr lang="lv-LV" sz="2800" dirty="0" err="1"/>
              <a:t>what</a:t>
            </a:r>
            <a:r>
              <a:rPr lang="lv-LV" sz="2800" dirty="0"/>
              <a:t> </a:t>
            </a:r>
            <a:r>
              <a:rPr lang="en-US" sz="2800" dirty="0"/>
              <a:t> correspond </a:t>
            </a:r>
            <a:r>
              <a:rPr lang="lv-LV" sz="2800" dirty="0"/>
              <a:t>to </a:t>
            </a:r>
            <a:r>
              <a:rPr lang="en-US" sz="2800" dirty="0"/>
              <a:t>diverse phenomena</a:t>
            </a:r>
            <a:r>
              <a:rPr lang="lv-LV" sz="2800" dirty="0"/>
              <a:t> </a:t>
            </a:r>
            <a:r>
              <a:rPr lang="lv-LV" sz="2800" dirty="0" err="1"/>
              <a:t>of</a:t>
            </a:r>
            <a:r>
              <a:rPr lang="lv-LV" sz="2800" dirty="0"/>
              <a:t> </a:t>
            </a:r>
            <a:r>
              <a:rPr lang="lv-LV" sz="2800" dirty="0" err="1"/>
              <a:t>the</a:t>
            </a:r>
            <a:r>
              <a:rPr lang="lv-LV" sz="2800" dirty="0"/>
              <a:t> </a:t>
            </a:r>
            <a:r>
              <a:rPr lang="lv-LV" sz="2800" dirty="0" err="1"/>
              <a:t>Universe</a:t>
            </a:r>
            <a:r>
              <a:rPr lang="lv-LV" sz="2800" dirty="0"/>
              <a:t>.</a:t>
            </a:r>
            <a:r>
              <a:rPr lang="en-US" sz="2800" dirty="0"/>
              <a:t>-</a:t>
            </a:r>
          </a:p>
        </p:txBody>
      </p:sp>
      <p:pic>
        <p:nvPicPr>
          <p:cNvPr id="12" name="Attēls 11">
            <a:extLst>
              <a:ext uri="{FF2B5EF4-FFF2-40B4-BE49-F238E27FC236}">
                <a16:creationId xmlns:a16="http://schemas.microsoft.com/office/drawing/2014/main" id="{F868944E-7CF0-B664-8A13-248958CFC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08" y="1724718"/>
            <a:ext cx="6455664" cy="48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0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B93554-A193-59DE-1EE6-D498846419AC}"/>
              </a:ext>
            </a:extLst>
          </p:cNvPr>
          <p:cNvSpPr txBox="1"/>
          <p:nvPr/>
        </p:nvSpPr>
        <p:spPr>
          <a:xfrm>
            <a:off x="-123399" y="637089"/>
            <a:ext cx="116596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S</a:t>
            </a:r>
            <a:r>
              <a:rPr lang="lv-LV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T</a:t>
            </a:r>
            <a:r>
              <a:rPr lang="lv-LV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R</a:t>
            </a:r>
            <a:r>
              <a:rPr lang="lv-LV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U</a:t>
            </a:r>
            <a:r>
              <a:rPr lang="lv-LV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lv-LV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T</a:t>
            </a:r>
            <a:r>
              <a:rPr lang="lv-LV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U</a:t>
            </a:r>
            <a:r>
              <a:rPr lang="lv-LV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R</a:t>
            </a:r>
            <a:r>
              <a:rPr lang="lv-LV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E </a:t>
            </a:r>
            <a:r>
              <a:rPr lang="en-US" sz="3200" b="1" dirty="0"/>
              <a:t>–</a:t>
            </a:r>
            <a:r>
              <a:rPr lang="lv-LV" sz="3200" b="1" dirty="0"/>
              <a:t> it </a:t>
            </a:r>
            <a:r>
              <a:rPr lang="lv-LV" sz="3200" b="1" dirty="0" err="1"/>
              <a:t>is</a:t>
            </a:r>
            <a:r>
              <a:rPr lang="lv-LV" sz="3200" b="1" dirty="0"/>
              <a:t> </a:t>
            </a:r>
            <a:r>
              <a:rPr lang="en-US" sz="3200" b="1" dirty="0"/>
              <a:t>a general</a:t>
            </a:r>
            <a:r>
              <a:rPr lang="lv-LV" sz="3200" b="1" dirty="0"/>
              <a:t> top </a:t>
            </a:r>
            <a:r>
              <a:rPr lang="lv-LV" sz="3200" b="1" dirty="0" err="1"/>
              <a:t>level</a:t>
            </a:r>
            <a:r>
              <a:rPr lang="lv-LV" sz="3200" b="1" dirty="0"/>
              <a:t> </a:t>
            </a:r>
            <a:r>
              <a:rPr lang="en-US" sz="3200" b="1" dirty="0"/>
              <a:t>property</a:t>
            </a:r>
            <a:r>
              <a:rPr lang="lv-LV" sz="3200" b="1" dirty="0"/>
              <a:t> </a:t>
            </a:r>
            <a:r>
              <a:rPr lang="lv-LV" sz="3200" b="1" dirty="0" err="1"/>
              <a:t>of</a:t>
            </a:r>
            <a:r>
              <a:rPr lang="lv-LV" sz="3200" b="1" dirty="0"/>
              <a:t> </a:t>
            </a:r>
            <a:r>
              <a:rPr lang="lv-LV" sz="3200" b="1" dirty="0" err="1"/>
              <a:t>any</a:t>
            </a:r>
            <a:r>
              <a:rPr lang="lv-LV" sz="3200" b="1" dirty="0"/>
              <a:t> SYSTEM </a:t>
            </a:r>
            <a:r>
              <a:rPr lang="lv-LV" sz="3200" b="1" dirty="0" err="1"/>
              <a:t>what</a:t>
            </a:r>
            <a:r>
              <a:rPr lang="lv-LV" sz="3200" b="1" dirty="0"/>
              <a:t> </a:t>
            </a:r>
            <a:r>
              <a:rPr lang="en-US" sz="3200" b="1" dirty="0" err="1"/>
              <a:t>characteriz</a:t>
            </a:r>
            <a:r>
              <a:rPr lang="lv-LV" sz="3200" b="1" dirty="0"/>
              <a:t>e </a:t>
            </a:r>
            <a:r>
              <a:rPr lang="en-US" sz="3200" b="1" dirty="0">
                <a:highlight>
                  <a:srgbClr val="FFFF00"/>
                </a:highlight>
              </a:rPr>
              <a:t>the mutual arrangement</a:t>
            </a:r>
            <a:endParaRPr lang="lv-LV" sz="3200" b="1" dirty="0">
              <a:highlight>
                <a:srgbClr val="FFFF00"/>
              </a:highlight>
            </a:endParaRPr>
          </a:p>
          <a:p>
            <a:pPr algn="ctr"/>
            <a:r>
              <a:rPr lang="en-US" sz="3200" b="1" dirty="0"/>
              <a:t> of PARTS</a:t>
            </a:r>
            <a:r>
              <a:rPr lang="lv-LV" sz="3200" b="1" dirty="0"/>
              <a:t> </a:t>
            </a:r>
            <a:r>
              <a:rPr lang="lv-LV" sz="3200" b="1" dirty="0" err="1"/>
              <a:t>within</a:t>
            </a:r>
            <a:r>
              <a:rPr lang="lv-LV" sz="3200" b="1" dirty="0"/>
              <a:t> </a:t>
            </a:r>
            <a:r>
              <a:rPr lang="lv-LV" sz="3200" b="1" dirty="0" err="1"/>
              <a:t>the</a:t>
            </a:r>
            <a:r>
              <a:rPr lang="lv-LV" sz="3200" b="1" dirty="0"/>
              <a:t> WHOLE </a:t>
            </a:r>
            <a:r>
              <a:rPr lang="lv-LV" sz="3200" b="1" dirty="0" err="1">
                <a:highlight>
                  <a:srgbClr val="FFFF00"/>
                </a:highlight>
              </a:rPr>
              <a:t>in</a:t>
            </a:r>
            <a:r>
              <a:rPr lang="lv-LV" sz="3200" b="1" dirty="0">
                <a:highlight>
                  <a:srgbClr val="FFFF00"/>
                </a:highlight>
              </a:rPr>
              <a:t> SPACE </a:t>
            </a:r>
            <a:r>
              <a:rPr lang="lv-LV" sz="3200" b="1" dirty="0" err="1">
                <a:highlight>
                  <a:srgbClr val="FFFF00"/>
                </a:highlight>
              </a:rPr>
              <a:t>and</a:t>
            </a:r>
            <a:r>
              <a:rPr lang="lv-LV" sz="3200" b="1" dirty="0">
                <a:highlight>
                  <a:srgbClr val="FFFF00"/>
                </a:highlight>
              </a:rPr>
              <a:t> TIME.</a:t>
            </a:r>
            <a:endParaRPr lang="en-GB" sz="3200" b="1" dirty="0">
              <a:highlight>
                <a:srgbClr val="FFFF00"/>
              </a:highlight>
            </a:endParaRPr>
          </a:p>
        </p:txBody>
      </p:sp>
      <p:pic>
        <p:nvPicPr>
          <p:cNvPr id="6" name="Attēls 5" descr="Attēls, kurā ir teksts, fonts, ekrānuzņēmums, diagramma&#10;&#10;Apraksts ģenerēts automātiski">
            <a:extLst>
              <a:ext uri="{FF2B5EF4-FFF2-40B4-BE49-F238E27FC236}">
                <a16:creationId xmlns:a16="http://schemas.microsoft.com/office/drawing/2014/main" id="{7544F7AB-EB10-DDEE-93B1-103949C9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68" y="2342136"/>
            <a:ext cx="4893599" cy="3710633"/>
          </a:xfrm>
          <a:prstGeom prst="rect">
            <a:avLst/>
          </a:prstGeom>
        </p:spPr>
      </p:pic>
      <p:pic>
        <p:nvPicPr>
          <p:cNvPr id="9" name="Attēls 8" descr="Attēls, kurā ir teksts, ekrānuzņēmums, fonts, cipars&#10;&#10;Apraksts ģenerēts automātiski">
            <a:extLst>
              <a:ext uri="{FF2B5EF4-FFF2-40B4-BE49-F238E27FC236}">
                <a16:creationId xmlns:a16="http://schemas.microsoft.com/office/drawing/2014/main" id="{011FF331-E09B-2861-39F3-FAF33B6FBF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2" y="3514616"/>
            <a:ext cx="5610759" cy="25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59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E353BE-DB16-E27C-5527-9C36B2DE773A}"/>
              </a:ext>
            </a:extLst>
          </p:cNvPr>
          <p:cNvSpPr txBox="1"/>
          <p:nvPr/>
        </p:nvSpPr>
        <p:spPr>
          <a:xfrm>
            <a:off x="266701" y="1285347"/>
            <a:ext cx="116585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Drawing these maps as two-dimensional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structures </a:t>
            </a:r>
            <a:r>
              <a:rPr lang="en-GB" sz="3200" b="1" dirty="0"/>
              <a:t>we are visualizing the horizontal and vertical interconnections of thoughts</a:t>
            </a:r>
            <a:r>
              <a:rPr lang="lv-LV" sz="3200" b="1" dirty="0"/>
              <a:t> </a:t>
            </a:r>
            <a:r>
              <a:rPr lang="lv-LV" sz="3200" b="1" dirty="0" err="1"/>
              <a:t>as</a:t>
            </a:r>
            <a:r>
              <a:rPr lang="lv-LV" sz="3200" b="1" dirty="0"/>
              <a:t> </a:t>
            </a:r>
            <a:r>
              <a:rPr lang="lv-LV" sz="3200" b="1" dirty="0" err="1"/>
              <a:t>systems</a:t>
            </a:r>
            <a:r>
              <a:rPr lang="lv-LV" sz="3200" b="1" dirty="0"/>
              <a:t> </a:t>
            </a:r>
            <a:r>
              <a:rPr lang="en-GB" sz="3200" b="1" dirty="0"/>
              <a:t>that form multilevel or hierarchical </a:t>
            </a:r>
            <a:r>
              <a:rPr lang="lv-LV" sz="3200" b="1" dirty="0"/>
              <a:t>s</a:t>
            </a:r>
            <a:r>
              <a:rPr lang="en-GB" sz="3200" b="1" dirty="0" err="1"/>
              <a:t>tructures</a:t>
            </a:r>
            <a:r>
              <a:rPr lang="en-GB" sz="3200" b="1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4AD23-64BF-85E6-3B1F-120E8EBE2ADA}"/>
              </a:ext>
            </a:extLst>
          </p:cNvPr>
          <p:cNvSpPr txBox="1"/>
          <p:nvPr/>
        </p:nvSpPr>
        <p:spPr>
          <a:xfrm>
            <a:off x="7665719" y="2801171"/>
            <a:ext cx="394715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dirty="0"/>
              <a:t>V</a:t>
            </a:r>
            <a:r>
              <a:rPr lang="en-US" sz="2800" dirty="0" err="1"/>
              <a:t>ertical</a:t>
            </a:r>
            <a:r>
              <a:rPr lang="en-US" sz="2800" dirty="0"/>
              <a:t> interconnections </a:t>
            </a:r>
            <a:r>
              <a:rPr lang="lv-LV" sz="2800" dirty="0" err="1"/>
              <a:t>visualizes</a:t>
            </a:r>
            <a:r>
              <a:rPr lang="en-US" sz="2800" dirty="0"/>
              <a:t> mutually subordinated thoughts, whose relations are characterized by vertical lines. In such a relationship there are general and </a:t>
            </a:r>
            <a:r>
              <a:rPr lang="lv-LV" sz="2800" dirty="0" err="1"/>
              <a:t>particular</a:t>
            </a:r>
            <a:r>
              <a:rPr lang="lv-LV" sz="2800" dirty="0"/>
              <a:t> </a:t>
            </a:r>
            <a:r>
              <a:rPr lang="en-US" sz="2800" dirty="0"/>
              <a:t> thoughts</a:t>
            </a:r>
            <a:r>
              <a:rPr lang="lv-LV" sz="2800" dirty="0"/>
              <a:t>. 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E9C098-3459-D8D4-422E-2D374DC3379E}"/>
              </a:ext>
            </a:extLst>
          </p:cNvPr>
          <p:cNvSpPr txBox="1"/>
          <p:nvPr/>
        </p:nvSpPr>
        <p:spPr>
          <a:xfrm>
            <a:off x="647699" y="3111357"/>
            <a:ext cx="406908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Horizontal </a:t>
            </a:r>
            <a:r>
              <a:rPr lang="lv-LV" sz="2800" dirty="0" err="1"/>
              <a:t>inter</a:t>
            </a:r>
            <a:r>
              <a:rPr lang="en-US" sz="2800" dirty="0"/>
              <a:t>connections</a:t>
            </a:r>
            <a:r>
              <a:rPr kumimoji="0" lang="lv-LV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visualizes</a:t>
            </a:r>
            <a:r>
              <a:rPr lang="en-US" sz="2800" dirty="0"/>
              <a:t> mutually complementary thoughts, the relationships of which are characterized by horizontal lines. In such a relationship one level thought</a:t>
            </a:r>
            <a:r>
              <a:rPr lang="lv-LV" sz="2800" dirty="0"/>
              <a:t>s</a:t>
            </a:r>
            <a:r>
              <a:rPr lang="en-US" sz="2800" dirty="0"/>
              <a:t> exists.</a:t>
            </a:r>
            <a:endParaRPr lang="en-GB" sz="2800" dirty="0"/>
          </a:p>
        </p:txBody>
      </p:sp>
      <p:pic>
        <p:nvPicPr>
          <p:cNvPr id="9" name="Attēls 8" descr="Attēls, kurā ir aplis, simbols, māksla, dizains&#10;&#10;Apraksts ģenerēts automātiski">
            <a:extLst>
              <a:ext uri="{FF2B5EF4-FFF2-40B4-BE49-F238E27FC236}">
                <a16:creationId xmlns:a16="http://schemas.microsoft.com/office/drawing/2014/main" id="{12AD559C-0FBF-AF46-67C3-41445239F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78" y="2920902"/>
            <a:ext cx="2758441" cy="34464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039D99-CDD1-711C-CA1B-4F35162518EE}"/>
              </a:ext>
            </a:extLst>
          </p:cNvPr>
          <p:cNvSpPr txBox="1"/>
          <p:nvPr/>
        </p:nvSpPr>
        <p:spPr>
          <a:xfrm>
            <a:off x="266701" y="-38092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>
                <a:solidFill>
                  <a:srgbClr val="7030A0"/>
                </a:solidFill>
              </a:rPr>
              <a:t>Systems </a:t>
            </a:r>
            <a:r>
              <a:rPr lang="lv-LV" sz="4000" b="1" dirty="0" err="1">
                <a:solidFill>
                  <a:srgbClr val="7030A0"/>
                </a:solidFill>
              </a:rPr>
              <a:t>structures</a:t>
            </a:r>
            <a:r>
              <a:rPr lang="lv-LV" sz="4000" b="1" dirty="0">
                <a:solidFill>
                  <a:srgbClr val="7030A0"/>
                </a:solidFill>
              </a:rPr>
              <a:t>  </a:t>
            </a:r>
            <a:r>
              <a:rPr lang="en-GB" sz="4000" b="1" dirty="0">
                <a:solidFill>
                  <a:srgbClr val="7030A0"/>
                </a:solidFill>
              </a:rPr>
              <a:t>can be effectively visualized by corresponding </a:t>
            </a:r>
            <a:r>
              <a:rPr lang="en-GB" sz="3600" b="1" u="sng" dirty="0">
                <a:solidFill>
                  <a:srgbClr val="7030A0"/>
                </a:solidFill>
              </a:rPr>
              <a:t>MIND MAPS</a:t>
            </a:r>
            <a:endParaRPr lang="en-GB" sz="40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02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64"/>
          <p:cNvGrpSpPr>
            <a:grpSpLocks/>
          </p:cNvGrpSpPr>
          <p:nvPr/>
        </p:nvGrpSpPr>
        <p:grpSpPr bwMode="auto">
          <a:xfrm>
            <a:off x="5781992" y="-5279438"/>
            <a:ext cx="628015" cy="1081"/>
            <a:chOff x="3579" y="10825"/>
            <a:chExt cx="808" cy="1081"/>
          </a:xfrm>
        </p:grpSpPr>
        <p:cxnSp>
          <p:nvCxnSpPr>
            <p:cNvPr id="31" name="AutoShape 360"/>
            <p:cNvCxnSpPr>
              <a:cxnSpLocks noChangeShapeType="1"/>
            </p:cNvCxnSpPr>
            <p:nvPr/>
          </p:nvCxnSpPr>
          <p:spPr bwMode="auto">
            <a:xfrm>
              <a:off x="3579" y="11899"/>
              <a:ext cx="808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361"/>
            <p:cNvCxnSpPr>
              <a:cxnSpLocks noChangeShapeType="1"/>
            </p:cNvCxnSpPr>
            <p:nvPr/>
          </p:nvCxnSpPr>
          <p:spPr bwMode="auto">
            <a:xfrm flipV="1">
              <a:off x="3579" y="10825"/>
              <a:ext cx="441" cy="1074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363"/>
            <p:cNvCxnSpPr>
              <a:cxnSpLocks noChangeShapeType="1"/>
            </p:cNvCxnSpPr>
            <p:nvPr/>
          </p:nvCxnSpPr>
          <p:spPr bwMode="auto">
            <a:xfrm flipH="1" flipV="1">
              <a:off x="4020" y="10825"/>
              <a:ext cx="367" cy="1081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upa 11"/>
          <p:cNvGrpSpPr/>
          <p:nvPr/>
        </p:nvGrpSpPr>
        <p:grpSpPr>
          <a:xfrm>
            <a:off x="69649" y="42113"/>
            <a:ext cx="11849446" cy="6220466"/>
            <a:chOff x="-96112" y="141408"/>
            <a:chExt cx="11849446" cy="6220466"/>
          </a:xfrm>
        </p:grpSpPr>
        <p:sp>
          <p:nvSpPr>
            <p:cNvPr id="2" name="Taisnstūris 1"/>
            <p:cNvSpPr/>
            <p:nvPr/>
          </p:nvSpPr>
          <p:spPr>
            <a:xfrm>
              <a:off x="75271" y="141408"/>
              <a:ext cx="1154163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lv-LV" sz="32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r>
                <a:rPr lang="en-US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athematical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modeling of </a:t>
              </a:r>
              <a:r>
                <a:rPr lang="lv-LV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the</a:t>
              </a:r>
              <a:r>
                <a:rPr lang="lv-LV" sz="32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set </a:t>
              </a:r>
              <a:r>
                <a:rPr lang="lv-LV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of</a:t>
              </a:r>
              <a:r>
                <a:rPr lang="lv-LV" sz="32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lv-LV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phenomena</a:t>
              </a:r>
              <a:r>
                <a:rPr lang="lv-LV" sz="32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of the Universe</a:t>
              </a:r>
              <a:endParaRPr lang="lv-LV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" name="Taisnstūris 3"/>
            <p:cNvSpPr/>
            <p:nvPr/>
          </p:nvSpPr>
          <p:spPr>
            <a:xfrm>
              <a:off x="197091" y="775725"/>
              <a:ext cx="7949438" cy="2369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spcAft>
                  <a:spcPts val="0"/>
                </a:spcAft>
              </a:pPr>
              <a:r>
                <a:rPr lang="lv-LV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Every </a:t>
              </a:r>
              <a:r>
                <a:rPr lang="en-US" sz="2400" b="1" dirty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FORMAL </a:t>
              </a:r>
              <a:r>
                <a:rPr lang="en-US" sz="2000" b="1" dirty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STRUCTURE</a:t>
              </a:r>
              <a:r>
                <a:rPr lang="en-US" sz="2400" b="1" dirty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lv-LV" sz="2400" dirty="0" err="1">
                  <a:solidFill>
                    <a:srgbClr val="C0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of</a:t>
              </a:r>
              <a:r>
                <a:rPr lang="lv-LV" sz="2400" dirty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lv-LV" sz="2400" dirty="0" err="1">
                  <a:solidFill>
                    <a:srgbClr val="C0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the</a:t>
              </a:r>
              <a:r>
                <a:rPr lang="lv-LV" sz="2400" dirty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lv-LV" sz="2400" dirty="0" err="1">
                  <a:solidFill>
                    <a:srgbClr val="C0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systems</a:t>
              </a:r>
              <a:r>
                <a:rPr lang="lv-LV" sz="2400" dirty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lv-LV" sz="2400" dirty="0" err="1">
                  <a:solidFill>
                    <a:srgbClr val="C0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theories</a:t>
              </a:r>
              <a:r>
                <a:rPr lang="lv-LV" sz="2400" dirty="0">
                  <a:solidFill>
                    <a:srgbClr val="C0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comes from the </a:t>
              </a:r>
              <a:r>
                <a:rPr lang="lv-LV" sz="2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top </a:t>
              </a:r>
              <a:r>
                <a:rPr lang="en-US" sz="2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science of formal thinking - </a:t>
              </a:r>
              <a:r>
                <a:rPr lang="en-US" sz="2400" b="1" dirty="0"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rPr>
                <a:t>MATHEMATICS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 Namely, these structures are geometric structures formed by points and lines </a:t>
              </a:r>
              <a:r>
                <a:rPr lang="lv-LV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inter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connecting them. For example, vertical and horizontal space-oriented line segments, polygons (squares, trapezoids), etc. geometrical figures.</a:t>
              </a:r>
              <a:endParaRPr lang="lv-LV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5" name="Grupa 4"/>
            <p:cNvGrpSpPr/>
            <p:nvPr/>
          </p:nvGrpSpPr>
          <p:grpSpPr>
            <a:xfrm>
              <a:off x="8508695" y="2218132"/>
              <a:ext cx="3244639" cy="2168453"/>
              <a:chOff x="8494054" y="2675096"/>
              <a:chExt cx="3244639" cy="2254608"/>
            </a:xfrm>
          </p:grpSpPr>
          <p:sp>
            <p:nvSpPr>
              <p:cNvPr id="6" name="Rectangle 238"/>
              <p:cNvSpPr>
                <a:spLocks noChangeArrowheads="1"/>
              </p:cNvSpPr>
              <p:nvPr/>
            </p:nvSpPr>
            <p:spPr bwMode="auto">
              <a:xfrm>
                <a:off x="10880173" y="2868717"/>
                <a:ext cx="858520" cy="776605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v-LV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5" name="Group 358"/>
              <p:cNvGrpSpPr>
                <a:grpSpLocks/>
              </p:cNvGrpSpPr>
              <p:nvPr/>
            </p:nvGrpSpPr>
            <p:grpSpPr bwMode="auto">
              <a:xfrm>
                <a:off x="8494054" y="4158814"/>
                <a:ext cx="1790066" cy="770890"/>
                <a:chOff x="5588" y="10707"/>
                <a:chExt cx="2645" cy="1193"/>
              </a:xfrm>
            </p:grpSpPr>
            <p:cxnSp>
              <p:nvCxnSpPr>
                <p:cNvPr id="26" name="Line 239"/>
                <p:cNvCxnSpPr>
                  <a:cxnSpLocks noChangeShapeType="1"/>
                </p:cNvCxnSpPr>
                <p:nvPr/>
              </p:nvCxnSpPr>
              <p:spPr bwMode="auto">
                <a:xfrm flipV="1">
                  <a:off x="5588" y="10707"/>
                  <a:ext cx="587" cy="1192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7" name="Line 240"/>
                <p:cNvCxnSpPr>
                  <a:cxnSpLocks noChangeShapeType="1"/>
                </p:cNvCxnSpPr>
                <p:nvPr/>
              </p:nvCxnSpPr>
              <p:spPr bwMode="auto">
                <a:xfrm>
                  <a:off x="6175" y="10714"/>
                  <a:ext cx="1470" cy="1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" name="Line 241"/>
                <p:cNvCxnSpPr>
                  <a:cxnSpLocks noChangeShapeType="1"/>
                </p:cNvCxnSpPr>
                <p:nvPr/>
              </p:nvCxnSpPr>
              <p:spPr bwMode="auto">
                <a:xfrm>
                  <a:off x="7645" y="10707"/>
                  <a:ext cx="588" cy="1192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" name="Line 242"/>
                <p:cNvCxnSpPr>
                  <a:cxnSpLocks noChangeShapeType="1"/>
                </p:cNvCxnSpPr>
                <p:nvPr/>
              </p:nvCxnSpPr>
              <p:spPr bwMode="auto">
                <a:xfrm>
                  <a:off x="5588" y="11899"/>
                  <a:ext cx="2645" cy="1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4" name="Group 364"/>
              <p:cNvGrpSpPr>
                <a:grpSpLocks/>
              </p:cNvGrpSpPr>
              <p:nvPr/>
            </p:nvGrpSpPr>
            <p:grpSpPr bwMode="auto">
              <a:xfrm>
                <a:off x="8891982" y="3276746"/>
                <a:ext cx="628015" cy="1081"/>
                <a:chOff x="3579" y="10825"/>
                <a:chExt cx="808" cy="1081"/>
              </a:xfrm>
            </p:grpSpPr>
            <p:cxnSp>
              <p:nvCxnSpPr>
                <p:cNvPr id="35" name="AutoShape 360"/>
                <p:cNvCxnSpPr>
                  <a:cxnSpLocks noChangeShapeType="1"/>
                </p:cNvCxnSpPr>
                <p:nvPr/>
              </p:nvCxnSpPr>
              <p:spPr bwMode="auto">
                <a:xfrm>
                  <a:off x="3579" y="11899"/>
                  <a:ext cx="808" cy="0"/>
                </a:xfrm>
                <a:prstGeom prst="straightConnector1">
                  <a:avLst/>
                </a:prstGeom>
                <a:noFill/>
                <a:ln w="3810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6" name="AutoShape 361"/>
                <p:cNvCxnSpPr>
                  <a:cxnSpLocks noChangeShapeType="1"/>
                </p:cNvCxnSpPr>
                <p:nvPr/>
              </p:nvCxnSpPr>
              <p:spPr bwMode="auto">
                <a:xfrm flipV="1">
                  <a:off x="3579" y="10825"/>
                  <a:ext cx="441" cy="1074"/>
                </a:xfrm>
                <a:prstGeom prst="straightConnector1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" name="AutoShape 36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020" y="10825"/>
                  <a:ext cx="367" cy="1081"/>
                </a:xfrm>
                <a:prstGeom prst="straightConnector1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38" name="Line 243"/>
              <p:cNvCxnSpPr>
                <a:cxnSpLocks noChangeShapeType="1"/>
              </p:cNvCxnSpPr>
              <p:nvPr/>
            </p:nvCxnSpPr>
            <p:spPr bwMode="auto">
              <a:xfrm flipV="1">
                <a:off x="8706120" y="2868717"/>
                <a:ext cx="635" cy="91440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" name="Vienādsānu trīsstūris 38"/>
              <p:cNvSpPr/>
              <p:nvPr/>
            </p:nvSpPr>
            <p:spPr>
              <a:xfrm>
                <a:off x="9604568" y="2675096"/>
                <a:ext cx="965186" cy="1028264"/>
              </a:xfrm>
              <a:prstGeom prst="triangl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grpSp>
            <p:nvGrpSpPr>
              <p:cNvPr id="41" name="Group 359"/>
              <p:cNvGrpSpPr>
                <a:grpSpLocks/>
              </p:cNvGrpSpPr>
              <p:nvPr/>
            </p:nvGrpSpPr>
            <p:grpSpPr bwMode="auto">
              <a:xfrm>
                <a:off x="10679523" y="4013388"/>
                <a:ext cx="848253" cy="915670"/>
                <a:chOff x="2171" y="10707"/>
                <a:chExt cx="1091" cy="1194"/>
              </a:xfrm>
            </p:grpSpPr>
            <p:cxnSp>
              <p:nvCxnSpPr>
                <p:cNvPr id="42" name="Line 244"/>
                <p:cNvCxnSpPr>
                  <a:cxnSpLocks noChangeShapeType="1"/>
                </p:cNvCxnSpPr>
                <p:nvPr/>
              </p:nvCxnSpPr>
              <p:spPr bwMode="auto">
                <a:xfrm>
                  <a:off x="2708" y="10707"/>
                  <a:ext cx="2" cy="5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3" name="Line 245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71" y="11303"/>
                  <a:ext cx="1090" cy="1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4" name="Line 246"/>
                <p:cNvCxnSpPr>
                  <a:cxnSpLocks noChangeShapeType="1"/>
                </p:cNvCxnSpPr>
                <p:nvPr/>
              </p:nvCxnSpPr>
              <p:spPr bwMode="auto">
                <a:xfrm>
                  <a:off x="2171" y="11305"/>
                  <a:ext cx="1" cy="5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5" name="Line 247"/>
                <p:cNvCxnSpPr>
                  <a:cxnSpLocks noChangeShapeType="1"/>
                </p:cNvCxnSpPr>
                <p:nvPr/>
              </p:nvCxnSpPr>
              <p:spPr bwMode="auto">
                <a:xfrm>
                  <a:off x="3261" y="11305"/>
                  <a:ext cx="1" cy="5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1" name="Taisnstūris 10"/>
            <p:cNvSpPr/>
            <p:nvPr/>
          </p:nvSpPr>
          <p:spPr>
            <a:xfrm>
              <a:off x="-96112" y="4792214"/>
              <a:ext cx="1142468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spcAft>
                  <a:spcPts val="0"/>
                </a:spcAft>
              </a:pP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The interconnectedness of </a:t>
              </a:r>
              <a:r>
                <a:rPr lang="lv-LV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changing</a:t>
              </a:r>
              <a:r>
                <a:rPr lang="lv-LV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things</a:t>
              </a:r>
              <a:r>
                <a:rPr lang="lv-LV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lv-LV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as</a:t>
              </a:r>
              <a:r>
                <a:rPr lang="lv-LV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lv-LV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phenomena</a:t>
              </a:r>
              <a:r>
                <a:rPr lang="lv-LV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lv-LV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of</a:t>
              </a:r>
              <a:r>
                <a:rPr lang="lv-LV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lv-LV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the</a:t>
              </a:r>
              <a:r>
                <a:rPr lang="lv-LV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lv-LV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Universe</a:t>
              </a:r>
              <a:r>
                <a:rPr lang="lv-LV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lv-LV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and</a:t>
              </a:r>
              <a:r>
                <a:rPr lang="lv-LV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-thoughts-words </a:t>
              </a:r>
              <a:r>
                <a:rPr lang="lv-LV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within</a:t>
              </a:r>
              <a:r>
                <a:rPr lang="lv-LV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lv-LV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the</a:t>
              </a:r>
              <a:r>
                <a:rPr lang="lv-LV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lv-LV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Humanš</a:t>
              </a:r>
              <a:r>
                <a:rPr lang="lv-LV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lv-LV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brain</a:t>
              </a:r>
              <a:r>
                <a:rPr lang="lv-LV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lv-LV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are</a:t>
              </a:r>
              <a:r>
                <a:rPr lang="lv-LV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represented by the lines connecting the endpoints of the lines. So, filled by real content 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STRUCTURE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of every phenomenon  as a SYSTEM can be </a:t>
              </a:r>
              <a:r>
                <a:rPr lang="lv-LV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also</a:t>
              </a:r>
              <a:r>
                <a:rPr lang="lv-LV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vizualized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in drawings, including corresponding Mind maps.</a:t>
              </a:r>
              <a:endParaRPr lang="lv-LV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56C625D-CF65-DA70-2B7A-77F4986B824D}"/>
              </a:ext>
            </a:extLst>
          </p:cNvPr>
          <p:cNvSpPr txBox="1"/>
          <p:nvPr/>
        </p:nvSpPr>
        <p:spPr>
          <a:xfrm>
            <a:off x="159422" y="3186104"/>
            <a:ext cx="82412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By attaching thing</a:t>
            </a:r>
            <a:r>
              <a:rPr lang="lv-LV" sz="2400" b="1" dirty="0"/>
              <a:t>s</a:t>
            </a:r>
            <a:r>
              <a:rPr lang="en-US" sz="2400" b="1" dirty="0"/>
              <a:t>-thought</a:t>
            </a:r>
            <a:r>
              <a:rPr lang="lv-LV" sz="2400" b="1" dirty="0"/>
              <a:t>s</a:t>
            </a:r>
            <a:r>
              <a:rPr lang="en-US" sz="2400" b="1" dirty="0"/>
              <a:t>-word</a:t>
            </a:r>
            <a:r>
              <a:rPr lang="lv-LV" sz="2400" b="1" dirty="0"/>
              <a:t>s</a:t>
            </a:r>
            <a:r>
              <a:rPr lang="en-US" sz="2400" b="1" dirty="0"/>
              <a:t> to each point, the formal mathematical structure is filled with </a:t>
            </a:r>
            <a:r>
              <a:rPr lang="lv-LV" sz="2400" b="1" dirty="0" err="1"/>
              <a:t>real</a:t>
            </a:r>
            <a:r>
              <a:rPr lang="lv-LV" sz="2400" b="1" dirty="0"/>
              <a:t>  </a:t>
            </a:r>
            <a:r>
              <a:rPr lang="lv-LV" sz="2400" b="1" dirty="0" err="1"/>
              <a:t>co</a:t>
            </a:r>
            <a:r>
              <a:rPr lang="en-US" sz="2400" b="1" dirty="0" err="1"/>
              <a:t>ntent</a:t>
            </a:r>
            <a:r>
              <a:rPr lang="lv-LV" sz="2400" b="1" dirty="0"/>
              <a:t> </a:t>
            </a:r>
            <a:r>
              <a:rPr lang="lv-LV" sz="2400" b="1" dirty="0" err="1"/>
              <a:t>and</a:t>
            </a:r>
            <a:r>
              <a:rPr lang="lv-LV" sz="2400" b="1" dirty="0"/>
              <a:t> 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CONTENT STRUCTURES </a:t>
            </a:r>
            <a:r>
              <a:rPr lang="en-US" sz="2400" dirty="0"/>
              <a:t>of the system of interest to people arise.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17142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56035" y="1692612"/>
            <a:ext cx="173218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pSp>
        <p:nvGrpSpPr>
          <p:cNvPr id="4" name="Grupa 3"/>
          <p:cNvGrpSpPr/>
          <p:nvPr/>
        </p:nvGrpSpPr>
        <p:grpSpPr>
          <a:xfrm>
            <a:off x="194553" y="321412"/>
            <a:ext cx="11614826" cy="6068167"/>
            <a:chOff x="194553" y="321412"/>
            <a:chExt cx="11614826" cy="6068167"/>
          </a:xfrm>
        </p:grpSpPr>
        <p:sp>
          <p:nvSpPr>
            <p:cNvPr id="2" name="Taisnstūris 1"/>
            <p:cNvSpPr/>
            <p:nvPr/>
          </p:nvSpPr>
          <p:spPr>
            <a:xfrm>
              <a:off x="194553" y="321412"/>
              <a:ext cx="1161482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ctr">
                <a:spcAft>
                  <a:spcPts val="0"/>
                </a:spcAft>
              </a:pPr>
              <a:r>
                <a:rPr lang="lv-LV" sz="32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Lielisku vispārīgu piemēru veselo un daļu attiecību hierarhijai   sniedz matemātika, veidojot dažādas skaitīšanas sistēmas </a:t>
              </a:r>
              <a:r>
                <a:rPr lang="lv-LV" sz="2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lv-LV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5" name="Attēls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774" y="1738331"/>
              <a:ext cx="9875520" cy="4651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0230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 5">
            <a:extLst>
              <a:ext uri="{FF2B5EF4-FFF2-40B4-BE49-F238E27FC236}">
                <a16:creationId xmlns:a16="http://schemas.microsoft.com/office/drawing/2014/main" id="{D43492BF-B36E-4799-B6E3-41E7C4F45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07" y="739588"/>
            <a:ext cx="9934224" cy="560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9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180975" y="0"/>
            <a:ext cx="11698680" cy="6134237"/>
            <a:chOff x="180975" y="0"/>
            <a:chExt cx="11698680" cy="6134237"/>
          </a:xfrm>
        </p:grpSpPr>
        <p:sp>
          <p:nvSpPr>
            <p:cNvPr id="3" name="TextBox 2"/>
            <p:cNvSpPr txBox="1"/>
            <p:nvPr/>
          </p:nvSpPr>
          <p:spPr>
            <a:xfrm>
              <a:off x="1828800" y="0"/>
              <a:ext cx="801801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TRIALEKTIKA</a:t>
              </a:r>
            </a:p>
            <a:p>
              <a:pPr algn="ctr"/>
              <a:r>
                <a:rPr lang="lv-LV" sz="32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Trialektiskā</a:t>
              </a:r>
              <a:r>
                <a:rPr lang="lv-LV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3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sistēmiskā </a:t>
              </a:r>
              <a:r>
                <a:rPr lang="lv-LV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domāšana</a:t>
              </a:r>
            </a:p>
            <a:p>
              <a:pPr algn="ctr"/>
              <a:r>
                <a:rPr lang="lv-LV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lv-LV" sz="2400" b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trialektisko</a:t>
              </a:r>
              <a:r>
                <a:rPr lang="lv-LV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sistēmu struktūru hierarhija)</a:t>
              </a:r>
            </a:p>
          </p:txBody>
        </p:sp>
        <p:pic>
          <p:nvPicPr>
            <p:cNvPr id="5" name="Attēls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053" y="1840497"/>
              <a:ext cx="5409602" cy="4293740"/>
            </a:xfrm>
            <a:prstGeom prst="rect">
              <a:avLst/>
            </a:prstGeom>
          </p:spPr>
        </p:pic>
        <p:pic>
          <p:nvPicPr>
            <p:cNvPr id="4" name="Attēls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75" y="2130736"/>
              <a:ext cx="6176963" cy="3999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206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5C065-B421-C0D2-6CA2-61E0BD863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isnstūris 4">
            <a:extLst>
              <a:ext uri="{FF2B5EF4-FFF2-40B4-BE49-F238E27FC236}">
                <a16:creationId xmlns:a16="http://schemas.microsoft.com/office/drawing/2014/main" id="{D0E35A5D-0B93-822F-2E66-0A6FD83FD7E2}"/>
              </a:ext>
            </a:extLst>
          </p:cNvPr>
          <p:cNvSpPr/>
          <p:nvPr/>
        </p:nvSpPr>
        <p:spPr>
          <a:xfrm>
            <a:off x="96557" y="135977"/>
            <a:ext cx="1185883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lv-LV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lv-LV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lv-LV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GB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tudy</a:t>
            </a:r>
            <a:r>
              <a:rPr lang="en-GB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course</a:t>
            </a:r>
            <a:r>
              <a:rPr lang="lv-LV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GB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Systemology</a:t>
            </a:r>
            <a:r>
              <a:rPr lang="en-GB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 Thinking</a:t>
            </a:r>
            <a:r>
              <a:rPr lang="lv-LV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040A44A0-D8C0-EFDA-4E08-7E5764081A95}"/>
              </a:ext>
            </a:extLst>
          </p:cNvPr>
          <p:cNvGrpSpPr/>
          <p:nvPr/>
        </p:nvGrpSpPr>
        <p:grpSpPr>
          <a:xfrm>
            <a:off x="471303" y="865836"/>
            <a:ext cx="2238090" cy="4948518"/>
            <a:chOff x="-9134" y="1868787"/>
            <a:chExt cx="2238090" cy="3646622"/>
          </a:xfrm>
        </p:grpSpPr>
        <p:sp>
          <p:nvSpPr>
            <p:cNvPr id="2" name="Taisnstūris 1">
              <a:extLst>
                <a:ext uri="{FF2B5EF4-FFF2-40B4-BE49-F238E27FC236}">
                  <a16:creationId xmlns:a16="http://schemas.microsoft.com/office/drawing/2014/main" id="{FEA52107-D762-4516-2F16-7AC7F2930501}"/>
                </a:ext>
              </a:extLst>
            </p:cNvPr>
            <p:cNvSpPr/>
            <p:nvPr/>
          </p:nvSpPr>
          <p:spPr>
            <a:xfrm>
              <a:off x="-9134" y="2272109"/>
              <a:ext cx="2238090" cy="3243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lv-LV" sz="2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WORLD OF THOUGHTS</a:t>
              </a:r>
            </a:p>
            <a:p>
              <a:pPr lvl="0" algn="ctr"/>
              <a:r>
                <a:rPr lang="lv-LV" sz="24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1st </a:t>
              </a:r>
              <a:r>
                <a:rPr lang="lv-LV" sz="2400" b="1" dirty="0" err="1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chapter</a:t>
              </a:r>
              <a:r>
                <a:rPr lang="lv-LV" sz="24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Thoughts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Thinking</a:t>
              </a:r>
              <a:endPara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2nd </a:t>
              </a:r>
              <a:r>
                <a:rPr kumimoji="0" lang="lv-LV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chapter</a:t>
              </a:r>
              <a:r>
                <a:rPr kumimoji="0" lang="lv-LV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--</a:t>
              </a:r>
              <a:endPara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lvl="0" algn="ctr"/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Transmission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Thoughts</a:t>
              </a:r>
              <a:endPara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lv-LV" sz="24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3rd </a:t>
              </a:r>
              <a:r>
                <a:rPr lang="lv-LV" sz="2400" b="1" dirty="0" err="1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chapter</a:t>
              </a:r>
              <a:r>
                <a:rPr lang="lv-LV" sz="24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-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</a:p>
            <a:p>
              <a:pPr lvl="0" algn="ctr"/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Arrangement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World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Thoughts</a:t>
              </a:r>
              <a:endPara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aisnstūris 5">
              <a:extLst>
                <a:ext uri="{FF2B5EF4-FFF2-40B4-BE49-F238E27FC236}">
                  <a16:creationId xmlns:a16="http://schemas.microsoft.com/office/drawing/2014/main" id="{98CB15E8-3016-0A87-3B54-F18E86C49A88}"/>
                </a:ext>
              </a:extLst>
            </p:cNvPr>
            <p:cNvSpPr/>
            <p:nvPr/>
          </p:nvSpPr>
          <p:spPr>
            <a:xfrm>
              <a:off x="433432" y="1868787"/>
              <a:ext cx="1540806" cy="4309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1st </a:t>
              </a:r>
              <a:r>
                <a:rPr lang="lv-LV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D8739F37-598A-C52F-C84E-15596BCA7D5C}"/>
              </a:ext>
            </a:extLst>
          </p:cNvPr>
          <p:cNvGrpSpPr/>
          <p:nvPr/>
        </p:nvGrpSpPr>
        <p:grpSpPr>
          <a:xfrm>
            <a:off x="9516321" y="1374394"/>
            <a:ext cx="2470869" cy="4814055"/>
            <a:chOff x="9805827" y="895045"/>
            <a:chExt cx="2470869" cy="4814055"/>
          </a:xfrm>
        </p:grpSpPr>
        <p:sp>
          <p:nvSpPr>
            <p:cNvPr id="3" name="Taisnstūris 2">
              <a:extLst>
                <a:ext uri="{FF2B5EF4-FFF2-40B4-BE49-F238E27FC236}">
                  <a16:creationId xmlns:a16="http://schemas.microsoft.com/office/drawing/2014/main" id="{3B99431B-F536-6514-EB0F-A8BE63E59A3D}"/>
                </a:ext>
              </a:extLst>
            </p:cNvPr>
            <p:cNvSpPr/>
            <p:nvPr/>
          </p:nvSpPr>
          <p:spPr>
            <a:xfrm>
              <a:off x="9805827" y="1507950"/>
              <a:ext cx="2470869" cy="4201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lv-LV" sz="2200" b="1" dirty="0">
                  <a:solidFill>
                    <a:srgbClr val="1B7F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SYSTEMS THEORIES</a:t>
              </a:r>
            </a:p>
            <a:p>
              <a:pPr lvl="0" algn="ctr"/>
              <a:r>
                <a:rPr lang="lv-LV" sz="2200" b="1" dirty="0">
                  <a:solidFill>
                    <a:srgbClr val="1B7F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 PRACICE</a:t>
              </a:r>
            </a:p>
            <a:p>
              <a:pPr lvl="0" algn="ctr"/>
              <a:endParaRPr lang="lv-LV" sz="1100" b="1" dirty="0">
                <a:solidFill>
                  <a:srgbClr val="1B7F1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Human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Life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Society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 algn="ctr"/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as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systems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lvl="0" algn="ctr"/>
              <a:r>
                <a:rPr lang="lv-LV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SYSTEMOLOGY</a:t>
              </a:r>
              <a:r>
                <a:rPr lang="lv-LV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 algn="ctr"/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Research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Education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          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Global</a:t>
              </a:r>
              <a:r>
                <a:rPr lang="lv-LV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lv-LV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life</a:t>
              </a:r>
              <a:endParaRPr lang="lv-LV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endPara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lv-LV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</a:p>
          </p:txBody>
        </p:sp>
        <p:sp>
          <p:nvSpPr>
            <p:cNvPr id="8" name="Taisnstūris 7">
              <a:extLst>
                <a:ext uri="{FF2B5EF4-FFF2-40B4-BE49-F238E27FC236}">
                  <a16:creationId xmlns:a16="http://schemas.microsoft.com/office/drawing/2014/main" id="{B7B8C6EB-BD18-AD78-BBB4-88140E372A2F}"/>
                </a:ext>
              </a:extLst>
            </p:cNvPr>
            <p:cNvSpPr/>
            <p:nvPr/>
          </p:nvSpPr>
          <p:spPr>
            <a:xfrm>
              <a:off x="9813080" y="895045"/>
              <a:ext cx="22325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lv-LV" sz="3200" b="1" dirty="0">
                  <a:solidFill>
                    <a:srgbClr val="1B7F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3rd </a:t>
              </a:r>
              <a:r>
                <a:rPr lang="lv-LV" sz="3200" b="1" dirty="0" err="1">
                  <a:solidFill>
                    <a:srgbClr val="1B7F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</a:t>
              </a:r>
              <a:r>
                <a:rPr lang="lv-LV" sz="3200" b="1" dirty="0">
                  <a:solidFill>
                    <a:srgbClr val="1B7F1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71A340E7-53E9-72F4-FFB5-97BDF702B974}"/>
              </a:ext>
            </a:extLst>
          </p:cNvPr>
          <p:cNvGrpSpPr/>
          <p:nvPr/>
        </p:nvGrpSpPr>
        <p:grpSpPr>
          <a:xfrm>
            <a:off x="2880142" y="1024711"/>
            <a:ext cx="6536461" cy="4750072"/>
            <a:chOff x="2905924" y="1374287"/>
            <a:chExt cx="6536461" cy="4750072"/>
          </a:xfrm>
        </p:grpSpPr>
        <p:sp>
          <p:nvSpPr>
            <p:cNvPr id="9" name="Taisnstūris 8">
              <a:extLst>
                <a:ext uri="{FF2B5EF4-FFF2-40B4-BE49-F238E27FC236}">
                  <a16:creationId xmlns:a16="http://schemas.microsoft.com/office/drawing/2014/main" id="{F764AAE5-703B-3568-0BEF-0B70C19D9009}"/>
                </a:ext>
              </a:extLst>
            </p:cNvPr>
            <p:cNvSpPr/>
            <p:nvPr/>
          </p:nvSpPr>
          <p:spPr>
            <a:xfrm>
              <a:off x="5048274" y="1697379"/>
              <a:ext cx="16995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lv-LV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2nd </a:t>
              </a:r>
              <a:r>
                <a:rPr lang="lv-LV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7A79FCE7-3A42-A231-D86A-442E674C0D43}"/>
                </a:ext>
              </a:extLst>
            </p:cNvPr>
            <p:cNvGrpSpPr/>
            <p:nvPr/>
          </p:nvGrpSpPr>
          <p:grpSpPr>
            <a:xfrm>
              <a:off x="2905924" y="1374287"/>
              <a:ext cx="6536461" cy="4750072"/>
              <a:chOff x="3108331" y="1553825"/>
              <a:chExt cx="6536461" cy="4750072"/>
            </a:xfrm>
          </p:grpSpPr>
          <p:sp>
            <p:nvSpPr>
              <p:cNvPr id="7" name="Augšupvērstā bultiņa 2">
                <a:extLst>
                  <a:ext uri="{FF2B5EF4-FFF2-40B4-BE49-F238E27FC236}">
                    <a16:creationId xmlns:a16="http://schemas.microsoft.com/office/drawing/2014/main" id="{2230BC6B-66C2-4CC6-8E6B-3C282E10A061}"/>
                  </a:ext>
                </a:extLst>
              </p:cNvPr>
              <p:cNvSpPr/>
              <p:nvPr/>
            </p:nvSpPr>
            <p:spPr>
              <a:xfrm rot="1430283">
                <a:off x="3547116" y="1840440"/>
                <a:ext cx="355230" cy="1301614"/>
              </a:xfrm>
              <a:prstGeom prst="upArrow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>
                  <a:solidFill>
                    <a:srgbClr val="0000FF"/>
                  </a:solidFill>
                </a:endParaRPr>
              </a:p>
            </p:txBody>
          </p:sp>
          <p:sp>
            <p:nvSpPr>
              <p:cNvPr id="10" name="Taisnstūris 9">
                <a:extLst>
                  <a:ext uri="{FF2B5EF4-FFF2-40B4-BE49-F238E27FC236}">
                    <a16:creationId xmlns:a16="http://schemas.microsoft.com/office/drawing/2014/main" id="{014BC3E8-40A4-6B5C-058B-499553F7E076}"/>
                  </a:ext>
                </a:extLst>
              </p:cNvPr>
              <p:cNvSpPr/>
              <p:nvPr/>
            </p:nvSpPr>
            <p:spPr>
              <a:xfrm>
                <a:off x="4157946" y="2423895"/>
                <a:ext cx="4569457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lv-LV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SYSTEMIC THINKING</a:t>
                </a:r>
              </a:p>
              <a:p>
                <a:pPr algn="ctr"/>
                <a:r>
                  <a:rPr lang="lv-LV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lv-LV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</a:t>
                </a:r>
                <a:r>
                  <a:rPr lang="lv-LV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lv-LV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particular</a:t>
                </a:r>
                <a:endParaRPr lang="lv-LV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lv-LV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systems</a:t>
                </a:r>
                <a:r>
                  <a:rPr lang="lv-LV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theories</a:t>
                </a:r>
                <a:r>
                  <a:rPr lang="lv-LV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Labā bultiņa 3">
                <a:extLst>
                  <a:ext uri="{FF2B5EF4-FFF2-40B4-BE49-F238E27FC236}">
                    <a16:creationId xmlns:a16="http://schemas.microsoft.com/office/drawing/2014/main" id="{DA767CA8-E1F8-9E4C-82EA-8859D2AC67C7}"/>
                  </a:ext>
                </a:extLst>
              </p:cNvPr>
              <p:cNvSpPr/>
              <p:nvPr/>
            </p:nvSpPr>
            <p:spPr>
              <a:xfrm>
                <a:off x="4055347" y="1553825"/>
                <a:ext cx="4504418" cy="313955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>
                  <a:solidFill>
                    <a:srgbClr val="C00000"/>
                  </a:solidFill>
                </a:endParaRPr>
              </a:p>
            </p:txBody>
          </p:sp>
          <p:sp>
            <p:nvSpPr>
              <p:cNvPr id="12" name="Augšupvērstā bultiņa 5">
                <a:extLst>
                  <a:ext uri="{FF2B5EF4-FFF2-40B4-BE49-F238E27FC236}">
                    <a16:creationId xmlns:a16="http://schemas.microsoft.com/office/drawing/2014/main" id="{15A6F0D3-E34A-6D04-2E3B-397C23295E8E}"/>
                  </a:ext>
                </a:extLst>
              </p:cNvPr>
              <p:cNvSpPr/>
              <p:nvPr/>
            </p:nvSpPr>
            <p:spPr>
              <a:xfrm rot="9147536">
                <a:off x="8803195" y="1882595"/>
                <a:ext cx="342711" cy="1136921"/>
              </a:xfrm>
              <a:prstGeom prst="upArrow">
                <a:avLst/>
              </a:prstGeom>
              <a:solidFill>
                <a:srgbClr val="1B7F13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>
                  <a:solidFill>
                    <a:srgbClr val="006600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52B971-ED4E-441F-9BF6-BBD106F0EEB7}"/>
                  </a:ext>
                </a:extLst>
              </p:cNvPr>
              <p:cNvSpPr txBox="1"/>
              <p:nvPr/>
            </p:nvSpPr>
            <p:spPr>
              <a:xfrm>
                <a:off x="3108331" y="4087906"/>
                <a:ext cx="1975147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1st </a:t>
                </a:r>
                <a:r>
                  <a:rPr lang="lv-LV" sz="2400" b="1" i="1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chapter</a:t>
                </a:r>
                <a:r>
                  <a:rPr lang="lv-LV" sz="24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endParaRPr lang="en-GB" sz="2400" b="1" i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GB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SYSTEMS,</a:t>
                </a:r>
              </a:p>
              <a:p>
                <a:pPr algn="ctr"/>
                <a:r>
                  <a:rPr lang="en-GB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 </a:t>
                </a:r>
                <a:r>
                  <a:rPr lang="en-GB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propert</a:t>
                </a:r>
                <a:r>
                  <a:rPr lang="lv-LV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ie</a:t>
                </a:r>
                <a:r>
                  <a:rPr lang="en-GB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endParaRPr lang="lv-LV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GB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systems 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42EC21-85E7-C2EF-D6AF-49015C338EF4}"/>
                  </a:ext>
                </a:extLst>
              </p:cNvPr>
              <p:cNvSpPr txBox="1"/>
              <p:nvPr/>
            </p:nvSpPr>
            <p:spPr>
              <a:xfrm>
                <a:off x="4986279" y="4087906"/>
                <a:ext cx="2247002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2nd </a:t>
                </a:r>
                <a:r>
                  <a:rPr lang="lv-LV" sz="2400" b="1" i="1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chapter</a:t>
                </a:r>
                <a:r>
                  <a:rPr lang="en-GB" sz="24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GB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lv-LV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CONSTRUCTION</a:t>
                </a:r>
                <a:r>
                  <a:rPr lang="lv-LV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systems, </a:t>
                </a:r>
              </a:p>
              <a:p>
                <a:pPr algn="ctr"/>
                <a:r>
                  <a:rPr lang="en-GB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HIERA</a:t>
                </a:r>
                <a:r>
                  <a:rPr lang="lv-LV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CHY OF  SYSTEMS STRUCTURE</a:t>
                </a:r>
                <a:r>
                  <a:rPr lang="lv-LV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n-GB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6EA987-7CDF-1E93-3E62-9DE6F3FFE48E}"/>
                  </a:ext>
                </a:extLst>
              </p:cNvPr>
              <p:cNvSpPr txBox="1"/>
              <p:nvPr/>
            </p:nvSpPr>
            <p:spPr>
              <a:xfrm>
                <a:off x="7173923" y="4054293"/>
                <a:ext cx="2470869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24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3rd </a:t>
                </a:r>
                <a:r>
                  <a:rPr lang="lv-LV" sz="2400" b="1" i="1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chapter</a:t>
                </a:r>
                <a:r>
                  <a:rPr lang="lv-LV" sz="24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</a:p>
              <a:p>
                <a:pPr algn="ctr"/>
                <a:r>
                  <a:rPr lang="lv-LV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CHANGES</a:t>
                </a:r>
                <a:r>
                  <a:rPr lang="lv-LV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lv-LV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lv-LV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lv-LV" sz="24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systems</a:t>
                </a:r>
                <a:r>
                  <a:rPr lang="lv-LV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lv-LV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CAUSE </a:t>
                </a:r>
                <a:r>
                  <a:rPr lang="lv-LV" sz="2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lv-LV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EFFECT </a:t>
                </a:r>
                <a:r>
                  <a:rPr lang="lv-LV" sz="2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chain</a:t>
                </a:r>
                <a:r>
                  <a:rPr lang="lv-LV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RELATIONSHIPS  </a:t>
                </a:r>
              </a:p>
            </p:txBody>
          </p:sp>
        </p:grpSp>
      </p:grpSp>
      <p:pic>
        <p:nvPicPr>
          <p:cNvPr id="21" name="Attēls 20">
            <a:extLst>
              <a:ext uri="{FF2B5EF4-FFF2-40B4-BE49-F238E27FC236}">
                <a16:creationId xmlns:a16="http://schemas.microsoft.com/office/drawing/2014/main" id="{444F62A7-FA2E-F8EE-8AB6-04F6D91FE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362" y="3340095"/>
            <a:ext cx="1473276" cy="177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BA4A33-1524-96E0-33E2-31845488F738}"/>
              </a:ext>
            </a:extLst>
          </p:cNvPr>
          <p:cNvSpPr txBox="1"/>
          <p:nvPr/>
        </p:nvSpPr>
        <p:spPr>
          <a:xfrm>
            <a:off x="96557" y="5850366"/>
            <a:ext cx="11977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                                                                   CONCLUSION</a:t>
            </a:r>
            <a:endParaRPr lang="en-GB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Bultiņa: pa labi 24">
            <a:extLst>
              <a:ext uri="{FF2B5EF4-FFF2-40B4-BE49-F238E27FC236}">
                <a16:creationId xmlns:a16="http://schemas.microsoft.com/office/drawing/2014/main" id="{8A0EE10B-5F1E-23A6-D852-AF826C3A7125}"/>
              </a:ext>
            </a:extLst>
          </p:cNvPr>
          <p:cNvSpPr/>
          <p:nvPr/>
        </p:nvSpPr>
        <p:spPr>
          <a:xfrm>
            <a:off x="214860" y="6354379"/>
            <a:ext cx="11858836" cy="319964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72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0F456A-7A40-7E4A-C3D8-CB92449CA23B}"/>
              </a:ext>
            </a:extLst>
          </p:cNvPr>
          <p:cNvSpPr txBox="1"/>
          <p:nvPr/>
        </p:nvSpPr>
        <p:spPr>
          <a:xfrm>
            <a:off x="280416" y="236507"/>
            <a:ext cx="405384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lv-LV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Lielisku vispārīgu piemēru veselo un daļu attiecību hierarhijai   sniedz arī literārās jeb vārdiskās valodas, kas ir dažādu alfabēta burtu  kā cilvēku saziņas elementāro zīmju veidotas struktūras –</a:t>
            </a:r>
            <a:r>
              <a:rPr lang="lv-LV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SISTĒMAS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9BF495-7ED9-C8AB-FC3F-E8FBF8F1DF84}"/>
              </a:ext>
            </a:extLst>
          </p:cNvPr>
          <p:cNvSpPr txBox="1"/>
          <p:nvPr/>
        </p:nvSpPr>
        <p:spPr>
          <a:xfrm>
            <a:off x="402336" y="4846965"/>
            <a:ext cx="116311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Elementārās rakstu zīmes - </a:t>
            </a:r>
            <a:r>
              <a:rPr lang="lv-LV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alfabēta burti  kā vārdiskās saziņas</a:t>
            </a:r>
          </a:p>
          <a:p>
            <a:pPr algn="ctr"/>
            <a:r>
              <a:rPr lang="lv-LV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rakstisko valodu pamatu pamats </a:t>
            </a:r>
          </a:p>
          <a:p>
            <a:pPr algn="ctr"/>
            <a:r>
              <a:rPr lang="lv-LV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Elementārās skaņas kā elementārās cilvēku sarunvalodu zīmes </a:t>
            </a:r>
            <a:r>
              <a:rPr lang="lv-LV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kopsaustībā</a:t>
            </a:r>
            <a:r>
              <a:rPr lang="lv-LV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ar atbilstošajām rakstiskās vārdiskās saziņas burtiem</a:t>
            </a:r>
            <a:endParaRPr lang="lv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23E7E1C2-9BBE-C79E-3E5D-1BF63E949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56" y="195153"/>
            <a:ext cx="7138416" cy="451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30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 descr="Attēls, kurā ir rotaļlieta, statuete, galda piederumi, iekštelpu&#10;&#10;Apraksts ģenerēts automātiski">
            <a:extLst>
              <a:ext uri="{FF2B5EF4-FFF2-40B4-BE49-F238E27FC236}">
                <a16:creationId xmlns:a16="http://schemas.microsoft.com/office/drawing/2014/main" id="{F2E027F3-FF85-72BE-95B8-69ED0DF51A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9" y="3503309"/>
            <a:ext cx="3642425" cy="2375709"/>
          </a:xfrm>
          <a:prstGeom prst="rect">
            <a:avLst/>
          </a:prstGeom>
        </p:spPr>
      </p:pic>
      <p:pic>
        <p:nvPicPr>
          <p:cNvPr id="5" name="Attēls 4" descr="Attēls, kurā ir skečs&#10;&#10;Apraksts ģenerēts automātiski">
            <a:extLst>
              <a:ext uri="{FF2B5EF4-FFF2-40B4-BE49-F238E27FC236}">
                <a16:creationId xmlns:a16="http://schemas.microsoft.com/office/drawing/2014/main" id="{61F1206E-4E4D-FF59-3423-750C611B9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328" y="1742172"/>
            <a:ext cx="3081343" cy="4707242"/>
          </a:xfrm>
          <a:prstGeom prst="rect">
            <a:avLst/>
          </a:prstGeom>
        </p:spPr>
      </p:pic>
      <p:pic>
        <p:nvPicPr>
          <p:cNvPr id="9" name="Attēls 8" descr="Attēls, kurā ir šeikeris, galda piederumi, suvenīrs, rotaļlieta&#10;&#10;Apraksts ģenerēts automātiski">
            <a:extLst>
              <a:ext uri="{FF2B5EF4-FFF2-40B4-BE49-F238E27FC236}">
                <a16:creationId xmlns:a16="http://schemas.microsoft.com/office/drawing/2014/main" id="{F0263A77-899E-45ED-346D-27F0F85EF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532" y="3503309"/>
            <a:ext cx="3727213" cy="26702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6978D7-A0B0-4A68-6522-454C7E2F1B2F}"/>
              </a:ext>
            </a:extLst>
          </p:cNvPr>
          <p:cNvSpPr txBox="1"/>
          <p:nvPr/>
        </p:nvSpPr>
        <p:spPr>
          <a:xfrm>
            <a:off x="200125" y="96070"/>
            <a:ext cx="118427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Hierarchical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structures of the systems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discoveries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v-LV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v-LV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arrangement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kumimoji="0" lang="lv-LV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things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v-LV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v-LV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lv-LV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childhood</a:t>
            </a: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74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 descr="Attēls, kurā ir teksts, ekrānuzņēmums, diagramma, fonts&#10;&#10;Apraksts ģenerēts automātiski">
            <a:extLst>
              <a:ext uri="{FF2B5EF4-FFF2-40B4-BE49-F238E27FC236}">
                <a16:creationId xmlns:a16="http://schemas.microsoft.com/office/drawing/2014/main" id="{FC10F2BE-A509-52A2-13EC-509666E18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066800"/>
            <a:ext cx="11220450" cy="5791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43DF23-67AC-4ECC-C1C0-04472B87ADEC}"/>
              </a:ext>
            </a:extLst>
          </p:cNvPr>
          <p:cNvSpPr txBox="1"/>
          <p:nvPr/>
        </p:nvSpPr>
        <p:spPr>
          <a:xfrm>
            <a:off x="485775" y="191139"/>
            <a:ext cx="1122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 err="1"/>
              <a:t>Systemic</a:t>
            </a:r>
            <a:r>
              <a:rPr lang="lv-LV" sz="3600" b="1" dirty="0"/>
              <a:t> </a:t>
            </a:r>
            <a:r>
              <a:rPr lang="lv-LV" sz="3600" b="1" dirty="0" err="1"/>
              <a:t>structure</a:t>
            </a:r>
            <a:r>
              <a:rPr lang="lv-LV" sz="3600" b="1" dirty="0"/>
              <a:t> </a:t>
            </a:r>
            <a:r>
              <a:rPr lang="lv-LV" sz="3600" b="1" dirty="0" err="1"/>
              <a:t>of</a:t>
            </a:r>
            <a:r>
              <a:rPr lang="lv-LV" sz="3600" b="1" dirty="0"/>
              <a:t> </a:t>
            </a:r>
            <a:r>
              <a:rPr lang="lv-LV" sz="3600" b="1" dirty="0" err="1"/>
              <a:t>Education</a:t>
            </a:r>
            <a:r>
              <a:rPr lang="lv-LV" sz="3600" b="1" dirty="0"/>
              <a:t> </a:t>
            </a:r>
            <a:r>
              <a:rPr lang="lv-LV" sz="3600" b="1" dirty="0" err="1"/>
              <a:t>as</a:t>
            </a:r>
            <a:r>
              <a:rPr lang="lv-LV" sz="3600" b="1" dirty="0"/>
              <a:t> </a:t>
            </a:r>
            <a:r>
              <a:rPr lang="lv-LV" sz="3600" b="1" dirty="0" err="1"/>
              <a:t>Life</a:t>
            </a:r>
            <a:r>
              <a:rPr lang="lv-LV" sz="3600" b="1" dirty="0"/>
              <a:t> </a:t>
            </a:r>
            <a:r>
              <a:rPr lang="lv-LV" sz="3600" b="1" dirty="0" err="1"/>
              <a:t>experience</a:t>
            </a:r>
            <a:r>
              <a:rPr lang="lv-LV" sz="3600" b="1" dirty="0"/>
              <a:t> </a:t>
            </a:r>
            <a:r>
              <a:rPr lang="lv-LV" sz="3600" b="1" dirty="0" err="1"/>
              <a:t>for</a:t>
            </a:r>
            <a:r>
              <a:rPr lang="lv-LV" sz="3600" b="1" dirty="0"/>
              <a:t> </a:t>
            </a:r>
            <a:r>
              <a:rPr lang="lv-LV" sz="3600" b="1" dirty="0" err="1"/>
              <a:t>Life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408162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 descr="Attēls, kurā ir teksts, apģērbs, maska&#10;&#10;Apraksts ģenerēts automātiski">
            <a:extLst>
              <a:ext uri="{FF2B5EF4-FFF2-40B4-BE49-F238E27FC236}">
                <a16:creationId xmlns:a16="http://schemas.microsoft.com/office/drawing/2014/main" id="{0BC223A5-3D2E-167B-B5FE-6378432A8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8" y="504966"/>
            <a:ext cx="11224460" cy="569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76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415B00F4-4B2D-4BD6-01C0-A29EB59EE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40" y="245660"/>
            <a:ext cx="9409142" cy="625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87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317413-21A8-4F4C-BFBF-C967D494A77B}"/>
              </a:ext>
            </a:extLst>
          </p:cNvPr>
          <p:cNvSpPr txBox="1"/>
          <p:nvPr/>
        </p:nvSpPr>
        <p:spPr>
          <a:xfrm>
            <a:off x="3098440" y="4109278"/>
            <a:ext cx="5838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 err="1">
                <a:solidFill>
                  <a:srgbClr val="7030A0"/>
                </a:solidFill>
              </a:rPr>
              <a:t>Everything</a:t>
            </a:r>
            <a:r>
              <a:rPr lang="lv-LV" sz="3600" b="1" dirty="0">
                <a:solidFill>
                  <a:srgbClr val="7030A0"/>
                </a:solidFill>
              </a:rPr>
              <a:t> </a:t>
            </a:r>
            <a:r>
              <a:rPr lang="lv-LV" sz="3600" b="1" dirty="0" err="1">
                <a:solidFill>
                  <a:srgbClr val="7030A0"/>
                </a:solidFill>
              </a:rPr>
              <a:t>is</a:t>
            </a:r>
            <a:r>
              <a:rPr lang="lv-LV" sz="3600" b="1" dirty="0">
                <a:solidFill>
                  <a:srgbClr val="7030A0"/>
                </a:solidFill>
              </a:rPr>
              <a:t> </a:t>
            </a:r>
            <a:r>
              <a:rPr lang="lv-LV" sz="3600" b="1" dirty="0" err="1">
                <a:solidFill>
                  <a:srgbClr val="7030A0"/>
                </a:solidFill>
              </a:rPr>
              <a:t>new</a:t>
            </a:r>
            <a:r>
              <a:rPr lang="lv-LV" sz="3600" b="1" dirty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lv-LV" sz="3600" b="1" dirty="0">
                <a:solidFill>
                  <a:srgbClr val="7030A0"/>
                </a:solidFill>
              </a:rPr>
              <a:t> </a:t>
            </a:r>
            <a:r>
              <a:rPr lang="lv-LV" sz="3600" b="1" dirty="0" err="1">
                <a:solidFill>
                  <a:srgbClr val="7030A0"/>
                </a:solidFill>
              </a:rPr>
              <a:t>what</a:t>
            </a:r>
            <a:r>
              <a:rPr lang="lv-LV" sz="3600" b="1" dirty="0">
                <a:solidFill>
                  <a:srgbClr val="7030A0"/>
                </a:solidFill>
              </a:rPr>
              <a:t> </a:t>
            </a:r>
            <a:r>
              <a:rPr lang="lv-LV" sz="3600" b="1" dirty="0" err="1">
                <a:solidFill>
                  <a:srgbClr val="7030A0"/>
                </a:solidFill>
              </a:rPr>
              <a:t>has</a:t>
            </a:r>
            <a:r>
              <a:rPr lang="lv-LV" sz="3600" b="1" dirty="0">
                <a:solidFill>
                  <a:srgbClr val="7030A0"/>
                </a:solidFill>
              </a:rPr>
              <a:t> </a:t>
            </a:r>
            <a:r>
              <a:rPr lang="lv-LV" sz="3600" b="1" dirty="0" err="1">
                <a:solidFill>
                  <a:srgbClr val="7030A0"/>
                </a:solidFill>
              </a:rPr>
              <a:t>been</a:t>
            </a:r>
            <a:endParaRPr lang="lv-LV" sz="3600" b="1" dirty="0">
              <a:solidFill>
                <a:srgbClr val="7030A0"/>
              </a:solidFill>
            </a:endParaRPr>
          </a:p>
          <a:p>
            <a:pPr algn="ctr"/>
            <a:r>
              <a:rPr lang="lv-LV" sz="3600" b="1" dirty="0" err="1">
                <a:solidFill>
                  <a:srgbClr val="7030A0"/>
                </a:solidFill>
              </a:rPr>
              <a:t>forgotten</a:t>
            </a:r>
            <a:r>
              <a:rPr lang="lv-LV" sz="3600" b="1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DFF7FA22-499F-49FD-A98B-41CEB497C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-83082"/>
            <a:ext cx="3086100" cy="2133600"/>
          </a:xfrm>
          <a:prstGeom prst="rect">
            <a:avLst/>
          </a:prstGeom>
        </p:spPr>
      </p:pic>
      <p:pic>
        <p:nvPicPr>
          <p:cNvPr id="10" name="Attēls 9" descr="Attēls, kurā ir teksts, arka, vecs&#10;&#10;Apraksts ģenerēts automātiski">
            <a:extLst>
              <a:ext uri="{FF2B5EF4-FFF2-40B4-BE49-F238E27FC236}">
                <a16:creationId xmlns:a16="http://schemas.microsoft.com/office/drawing/2014/main" id="{7E45DEED-8C89-4139-9A57-3864F15323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249" y="481471"/>
            <a:ext cx="5684313" cy="3125918"/>
          </a:xfrm>
          <a:prstGeom prst="rect">
            <a:avLst/>
          </a:prstGeom>
        </p:spPr>
      </p:pic>
      <p:pic>
        <p:nvPicPr>
          <p:cNvPr id="14" name="Attēls 13" descr="Attēls, kurā ir teksts, grāmata, cepure, vecs&#10;&#10;Apraksts ģenerēts automātiski">
            <a:extLst>
              <a:ext uri="{FF2B5EF4-FFF2-40B4-BE49-F238E27FC236}">
                <a16:creationId xmlns:a16="http://schemas.microsoft.com/office/drawing/2014/main" id="{D06598DF-7F50-4404-9612-9403C8C85A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2" y="3105499"/>
            <a:ext cx="2626008" cy="3403967"/>
          </a:xfrm>
          <a:prstGeom prst="rect">
            <a:avLst/>
          </a:prstGeom>
        </p:spPr>
      </p:pic>
      <p:pic>
        <p:nvPicPr>
          <p:cNvPr id="18" name="Attēls 17" descr="Attēls, kurā ir darbarīks&#10;&#10;Apraksts ģenerēts automātiski">
            <a:extLst>
              <a:ext uri="{FF2B5EF4-FFF2-40B4-BE49-F238E27FC236}">
                <a16:creationId xmlns:a16="http://schemas.microsoft.com/office/drawing/2014/main" id="{50C6510F-2B62-4E32-9881-A86B20C8B9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063" y="0"/>
            <a:ext cx="2165632" cy="2165632"/>
          </a:xfrm>
          <a:prstGeom prst="rect">
            <a:avLst/>
          </a:prstGeom>
        </p:spPr>
      </p:pic>
      <p:pic>
        <p:nvPicPr>
          <p:cNvPr id="5" name="Attēls 4" descr="Attēls, kurā ir teksts, grāmata&#10;&#10;Apraksts ģenerēts automātiski">
            <a:extLst>
              <a:ext uri="{FF2B5EF4-FFF2-40B4-BE49-F238E27FC236}">
                <a16:creationId xmlns:a16="http://schemas.microsoft.com/office/drawing/2014/main" id="{C3E7228B-1547-7E54-5F5A-A2D462D73B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50" y="3105499"/>
            <a:ext cx="2487738" cy="34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36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798F04-23CD-0461-A401-D2302263491F}"/>
              </a:ext>
            </a:extLst>
          </p:cNvPr>
          <p:cNvSpPr txBox="1"/>
          <p:nvPr/>
        </p:nvSpPr>
        <p:spPr>
          <a:xfrm>
            <a:off x="200628" y="3133433"/>
            <a:ext cx="11991372" cy="319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050" b="1" dirty="0">
              <a:solidFill>
                <a:srgbClr val="CC33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SYSTEMS are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models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phenomena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around us and within us –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such is re</a:t>
            </a:r>
            <a:r>
              <a:rPr kumimoji="0" lang="lv-LV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presenation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 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UNIVERSE within our WORLD OF THOUGTS </a:t>
            </a:r>
            <a:endParaRPr kumimoji="0" lang="lv-LV" sz="4000" b="1" i="0" u="sng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our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brainware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our LIFE</a:t>
            </a:r>
            <a:endParaRPr kumimoji="0" lang="lv-LV" sz="40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2000" b="1" dirty="0">
              <a:solidFill>
                <a:srgbClr val="CC3300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93F95-B9FA-4ADC-B5E3-9CEB38A13D43}"/>
              </a:ext>
            </a:extLst>
          </p:cNvPr>
          <p:cNvSpPr txBox="1"/>
          <p:nvPr/>
        </p:nvSpPr>
        <p:spPr>
          <a:xfrm>
            <a:off x="200628" y="578888"/>
            <a:ext cx="117907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</a:t>
            </a:r>
            <a:r>
              <a:rPr kumimoji="0" lang="lv-LV" sz="4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THINKING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the backbone  of </a:t>
            </a:r>
            <a:r>
              <a:rPr kumimoji="0" lang="lv-LV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conscious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thinking</a:t>
            </a:r>
            <a:r>
              <a:rPr kumimoji="0" lang="lv-LV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modern scientific as well as artistic and pragmatic </a:t>
            </a:r>
            <a:endParaRPr kumimoji="0" lang="lv-LV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 for tomorrow! </a:t>
            </a:r>
            <a:endParaRPr kumimoji="0" lang="lv-LV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23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90961-D213-054D-7F1A-1FDB0DE61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id="{1110E075-1174-6D48-A763-9894A517740D}"/>
              </a:ext>
            </a:extLst>
          </p:cNvPr>
          <p:cNvGrpSpPr/>
          <p:nvPr/>
        </p:nvGrpSpPr>
        <p:grpSpPr>
          <a:xfrm>
            <a:off x="121590" y="531495"/>
            <a:ext cx="11959281" cy="6114111"/>
            <a:chOff x="-37944" y="1106681"/>
            <a:chExt cx="11959281" cy="611411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F51E30-64E0-B657-99A1-E0DC9CCBC46E}"/>
                </a:ext>
              </a:extLst>
            </p:cNvPr>
            <p:cNvSpPr txBox="1"/>
            <p:nvPr/>
          </p:nvSpPr>
          <p:spPr>
            <a:xfrm>
              <a:off x="2657807" y="1106681"/>
              <a:ext cx="470070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Let</a:t>
              </a:r>
              <a:r>
                <a:rPr kumimoji="0" lang="lv-LV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lv-LV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</a:t>
              </a:r>
              <a:r>
                <a:rPr kumimoji="0" lang="lv-LV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lv-LV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wish</a:t>
              </a:r>
              <a:r>
                <a:rPr kumimoji="0" lang="lv-LV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 </a:t>
              </a:r>
              <a:r>
                <a:rPr kumimoji="0" lang="lv-LV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all</a:t>
              </a:r>
              <a:r>
                <a:rPr kumimoji="0" lang="lv-LV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lv-LV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of</a:t>
              </a:r>
              <a:r>
                <a:rPr kumimoji="0" lang="lv-LV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lv-LV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you</a:t>
              </a:r>
              <a:r>
                <a:rPr kumimoji="0" lang="lv-LV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lv-LV" sz="36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successful</a:t>
              </a:r>
              <a:r>
                <a:rPr lang="lv-LV" sz="36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6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independently</a:t>
              </a:r>
              <a:r>
                <a:rPr lang="lv-LV" sz="36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6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creative</a:t>
              </a:r>
              <a:r>
                <a:rPr lang="lv-LV" sz="36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6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study</a:t>
              </a:r>
              <a:r>
                <a:rPr lang="lv-LV" sz="36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6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week</a:t>
              </a:r>
              <a:r>
                <a:rPr lang="lv-LV" sz="36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No 6</a:t>
              </a:r>
              <a:endPara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432E01-AEAE-C37B-CAB9-7FB796630155}"/>
                </a:ext>
              </a:extLst>
            </p:cNvPr>
            <p:cNvSpPr txBox="1"/>
            <p:nvPr/>
          </p:nvSpPr>
          <p:spPr>
            <a:xfrm>
              <a:off x="-37944" y="4666247"/>
              <a:ext cx="11959281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See you again on next Friday, </a:t>
              </a:r>
              <a:r>
                <a:rPr kumimoji="0" lang="lv-LV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22.03.24</a:t>
              </a: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afternoon (16:30 –18:30) </a:t>
              </a:r>
            </a:p>
            <a:p>
              <a:pPr lvl="0" algn="ctr">
                <a:defRPr/>
              </a:pPr>
              <a:r>
                <a:rPr lang="en-GB" sz="32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 will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continue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2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2nd </a:t>
              </a:r>
              <a:r>
                <a:rPr lang="en-GB" sz="32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 of our course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«SYSTEMIC THINKING – </a:t>
              </a:r>
            </a:p>
            <a:p>
              <a:pPr lvl="0" algn="ctr">
                <a:defRPr/>
              </a:pP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general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particular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systems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theories</a:t>
              </a:r>
              <a:r>
                <a:rPr lang="lv-LV" sz="32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»     </a:t>
              </a:r>
              <a:r>
                <a:rPr lang="lv-LV" sz="32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Secondt</a:t>
              </a:r>
              <a:r>
                <a:rPr lang="lv-LV" sz="32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chapter</a:t>
              </a:r>
              <a:r>
                <a:rPr lang="lv-LV" sz="32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: CHANGES </a:t>
              </a:r>
              <a:r>
                <a:rPr lang="lv-LV" sz="32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lv-LV" sz="32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Systems - </a:t>
              </a:r>
              <a:r>
                <a:rPr lang="lv-LV" sz="32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time-changing</a:t>
              </a:r>
              <a:r>
                <a:rPr lang="lv-LV" sz="32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lv-LV" sz="32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structures</a:t>
              </a:r>
              <a:r>
                <a:rPr lang="lv-LV" sz="32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: </a:t>
              </a:r>
              <a:r>
                <a:rPr lang="lv-LV" sz="32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cause</a:t>
              </a:r>
              <a:r>
                <a:rPr lang="lv-LV" sz="32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– </a:t>
              </a:r>
              <a:r>
                <a:rPr lang="lv-LV" sz="32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effect</a:t>
              </a:r>
              <a:r>
                <a:rPr lang="lv-LV" sz="32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chain</a:t>
              </a:r>
              <a:r>
                <a:rPr lang="lv-LV" sz="32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relationships</a:t>
              </a:r>
              <a:r>
                <a:rPr lang="lv-LV" sz="32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</a:t>
              </a:r>
              <a:r>
                <a:rPr lang="lv-LV" sz="32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univesal</a:t>
              </a:r>
              <a:r>
                <a:rPr lang="lv-LV" sz="32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concept</a:t>
              </a:r>
              <a:r>
                <a:rPr lang="lv-LV" sz="32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lv-LV" sz="32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interaction</a:t>
              </a:r>
              <a:r>
                <a:rPr lang="lv-LV" sz="32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lv-LV" sz="32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lv-LV" sz="3200" b="1" dirty="0" err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everytging</a:t>
              </a:r>
              <a:r>
                <a:rPr lang="lv-LV" sz="32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Attēls 2" descr="Attēls, kurā ir teksts, persona, iekštelpa, klēpjdators&#10;&#10;Apraksts ģenerēts automātiski">
            <a:extLst>
              <a:ext uri="{FF2B5EF4-FFF2-40B4-BE49-F238E27FC236}">
                <a16:creationId xmlns:a16="http://schemas.microsoft.com/office/drawing/2014/main" id="{76A5A077-E324-86FE-6ECC-286C8C953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223" y="531496"/>
            <a:ext cx="3640088" cy="2346692"/>
          </a:xfrm>
          <a:prstGeom prst="rect">
            <a:avLst/>
          </a:prstGeom>
        </p:spPr>
      </p:pic>
      <p:pic>
        <p:nvPicPr>
          <p:cNvPr id="4" name="Attēls 3" descr="Attēls, kurā ir teksts, kaķis, iekštelpa, mājas kaķis&#10;&#10;Apraksts ģenerēts automātiski">
            <a:extLst>
              <a:ext uri="{FF2B5EF4-FFF2-40B4-BE49-F238E27FC236}">
                <a16:creationId xmlns:a16="http://schemas.microsoft.com/office/drawing/2014/main" id="{92A78F09-97D6-D769-3742-9C8A2C13C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64" y="283661"/>
            <a:ext cx="1706549" cy="3237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C99109-EB86-FBDA-A9C8-F6BB3594DCDB}"/>
              </a:ext>
            </a:extLst>
          </p:cNvPr>
          <p:cNvSpPr txBox="1"/>
          <p:nvPr/>
        </p:nvSpPr>
        <p:spPr>
          <a:xfrm>
            <a:off x="2483168" y="3013843"/>
            <a:ext cx="9597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/>
              <a:t>M</a:t>
            </a:r>
            <a:r>
              <a:rPr lang="en-GB" sz="3200" b="1" dirty="0" err="1"/>
              <a:t>aterial</a:t>
            </a:r>
            <a:r>
              <a:rPr lang="lv-LV" sz="3200" b="1" dirty="0"/>
              <a:t>s </a:t>
            </a:r>
            <a:r>
              <a:rPr lang="lv-LV" sz="3200" b="1" dirty="0" err="1"/>
              <a:t>for</a:t>
            </a:r>
            <a:r>
              <a:rPr lang="lv-LV" sz="3200" b="1" dirty="0"/>
              <a:t> s</a:t>
            </a:r>
            <a:r>
              <a:rPr lang="en-GB" sz="3200" b="1" dirty="0" err="1"/>
              <a:t>tudy</a:t>
            </a:r>
            <a:r>
              <a:rPr lang="en-GB" sz="3200" b="1" dirty="0"/>
              <a:t> </a:t>
            </a:r>
            <a:r>
              <a:rPr lang="lv-LV" sz="3200" b="1" dirty="0"/>
              <a:t>w</a:t>
            </a:r>
            <a:r>
              <a:rPr lang="en-GB" sz="3200" b="1" dirty="0"/>
              <a:t>eek</a:t>
            </a:r>
            <a:r>
              <a:rPr lang="lv-LV" sz="3200" b="1" dirty="0"/>
              <a:t> No6</a:t>
            </a:r>
            <a:r>
              <a:rPr lang="en-GB" sz="3200" b="1" dirty="0"/>
              <a:t>  </a:t>
            </a:r>
            <a:r>
              <a:rPr lang="en-GB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lv-LV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GB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_ST(</a:t>
            </a:r>
            <a:r>
              <a:rPr lang="lv-LV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)23-24 </a:t>
            </a:r>
            <a:r>
              <a:rPr lang="en-GB" sz="32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lv-LV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15.03/24 </a:t>
            </a:r>
            <a:r>
              <a:rPr lang="en-GB" sz="3200" b="1" dirty="0"/>
              <a:t>are here:</a:t>
            </a:r>
            <a:r>
              <a:rPr lang="lv-LV" sz="3200" b="1" dirty="0"/>
              <a:t> </a:t>
            </a:r>
            <a:r>
              <a:rPr lang="lv-LV" sz="3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https://failiem.lv/u/awmf83xyb7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75438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852870-7C99-4A71-B2B3-662814BA2FC1}"/>
              </a:ext>
            </a:extLst>
          </p:cNvPr>
          <p:cNvSpPr txBox="1"/>
          <p:nvPr/>
        </p:nvSpPr>
        <p:spPr>
          <a:xfrm>
            <a:off x="-86497" y="2028616"/>
            <a:ext cx="44237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start</a:t>
            </a:r>
          </a:p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distance </a:t>
            </a:r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meeting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</a:p>
          <a:p>
            <a:pPr algn="ctr"/>
            <a:r>
              <a:rPr lang="lv-LV" sz="4400" b="1" i="1" dirty="0" err="1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lang="lv-LV" sz="4400" b="1" i="1" dirty="0">
                <a:solidFill>
                  <a:srgbClr val="826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No1 </a:t>
            </a:r>
            <a:endParaRPr lang="lv-LV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ttēls 3" descr="Attēls, kurā ir māksla, dizains&#10;&#10;Automātiski ģenerēts apraksts ar mazu ticamību">
            <a:extLst>
              <a:ext uri="{FF2B5EF4-FFF2-40B4-BE49-F238E27FC236}">
                <a16:creationId xmlns:a16="http://schemas.microsoft.com/office/drawing/2014/main" id="{36877017-F28C-B860-9FDD-DFE9E9720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89" y="533399"/>
            <a:ext cx="6723888" cy="579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0F72BF-97BC-7B5F-CC0E-E6714E07CEFD}"/>
              </a:ext>
            </a:extLst>
          </p:cNvPr>
          <p:cNvSpPr txBox="1"/>
          <p:nvPr/>
        </p:nvSpPr>
        <p:spPr>
          <a:xfrm>
            <a:off x="5755105" y="3013333"/>
            <a:ext cx="5593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i="1" dirty="0"/>
              <a:t>R</a:t>
            </a:r>
            <a:r>
              <a:rPr lang="en-GB" sz="3200" b="1" i="1" dirty="0" err="1"/>
              <a:t>emarks</a:t>
            </a:r>
            <a:r>
              <a:rPr lang="en-GB" sz="3200" b="1" i="1" dirty="0"/>
              <a:t> on</a:t>
            </a:r>
            <a:r>
              <a:rPr lang="lv-LV" sz="3200" b="1" i="1" dirty="0"/>
              <a:t> </a:t>
            </a:r>
            <a:r>
              <a:rPr lang="lv-LV" sz="3200" b="1" i="1" dirty="0" err="1"/>
              <a:t>selected</a:t>
            </a:r>
            <a:r>
              <a:rPr lang="lv-LV" sz="3200" b="1" i="1" dirty="0"/>
              <a:t> top </a:t>
            </a:r>
            <a:r>
              <a:rPr lang="lv-LV" sz="3200" b="1" i="1" dirty="0" err="1"/>
              <a:t>level</a:t>
            </a:r>
            <a:r>
              <a:rPr lang="lv-LV" sz="3200" b="1" i="1" dirty="0"/>
              <a:t>  </a:t>
            </a:r>
            <a:r>
              <a:rPr lang="lv-LV" sz="3200" b="1" i="1" dirty="0" err="1"/>
              <a:t>concepts</a:t>
            </a:r>
            <a:r>
              <a:rPr lang="lv-LV" sz="3200" b="1" i="1" dirty="0"/>
              <a:t> </a:t>
            </a:r>
            <a:r>
              <a:rPr lang="lv-LV" sz="3200" b="1" i="1" dirty="0" err="1"/>
              <a:t>of</a:t>
            </a:r>
            <a:r>
              <a:rPr lang="lv-LV" sz="3200" b="1" i="1" dirty="0"/>
              <a:t> </a:t>
            </a:r>
            <a:r>
              <a:rPr lang="lv-LV" sz="3200" b="1" i="1" dirty="0" err="1"/>
              <a:t>the</a:t>
            </a:r>
            <a:r>
              <a:rPr lang="lv-LV" sz="3200" b="1" i="1" dirty="0"/>
              <a:t> </a:t>
            </a:r>
            <a:r>
              <a:rPr lang="lv-LV" sz="3200" b="1" i="1" dirty="0" err="1"/>
              <a:t>course</a:t>
            </a:r>
            <a:r>
              <a:rPr lang="lv-LV" sz="3200" b="1" i="1" dirty="0"/>
              <a:t>,</a:t>
            </a:r>
          </a:p>
          <a:p>
            <a:pPr algn="ctr"/>
            <a:r>
              <a:rPr lang="lv-LV" sz="3200" b="1" i="1" dirty="0" err="1"/>
              <a:t>that</a:t>
            </a:r>
            <a:r>
              <a:rPr lang="lv-LV" sz="3200" b="1" i="1" dirty="0"/>
              <a:t> </a:t>
            </a:r>
            <a:r>
              <a:rPr lang="lv-LV" sz="3200" b="1" i="1" dirty="0" err="1"/>
              <a:t>were</a:t>
            </a:r>
            <a:r>
              <a:rPr lang="lv-LV" sz="3200" b="1" i="1" dirty="0"/>
              <a:t> </a:t>
            </a:r>
            <a:r>
              <a:rPr lang="lv-LV" sz="3200" b="1" i="1" dirty="0" err="1"/>
              <a:t>considered</a:t>
            </a:r>
            <a:r>
              <a:rPr lang="lv-LV" sz="3200" b="1" i="1" dirty="0"/>
              <a:t> </a:t>
            </a:r>
            <a:r>
              <a:rPr lang="lv-LV" sz="3200" b="1" i="1" dirty="0" err="1"/>
              <a:t>during</a:t>
            </a:r>
            <a:r>
              <a:rPr lang="lv-LV" sz="3200" b="1" i="1" dirty="0"/>
              <a:t>  </a:t>
            </a:r>
            <a:r>
              <a:rPr lang="lv-LV" sz="3200" b="1" i="1" dirty="0" err="1"/>
              <a:t>the</a:t>
            </a:r>
            <a:r>
              <a:rPr lang="lv-LV" sz="3200" b="1" i="1" dirty="0"/>
              <a:t> </a:t>
            </a:r>
            <a:r>
              <a:rPr lang="lv-LV" sz="3200" b="1" i="1" dirty="0" err="1"/>
              <a:t>previos</a:t>
            </a:r>
            <a:r>
              <a:rPr lang="lv-LV" sz="3200" b="1" i="1" dirty="0"/>
              <a:t> </a:t>
            </a:r>
            <a:r>
              <a:rPr lang="lv-LV" sz="3200" b="1" i="1" dirty="0" err="1"/>
              <a:t>week</a:t>
            </a:r>
            <a:r>
              <a:rPr lang="lv-LV" sz="3200" b="1" i="1" dirty="0"/>
              <a:t> </a:t>
            </a:r>
            <a:r>
              <a:rPr lang="lv-LV" sz="3200" b="1" i="1" dirty="0" err="1"/>
              <a:t>of</a:t>
            </a:r>
            <a:r>
              <a:rPr lang="lv-LV" sz="3200" b="1" i="1" dirty="0"/>
              <a:t> </a:t>
            </a:r>
            <a:r>
              <a:rPr lang="lv-LV" sz="3200" b="1" i="1" dirty="0" err="1"/>
              <a:t>studies</a:t>
            </a:r>
            <a:endParaRPr lang="en-GB" sz="3200" b="1" i="1" dirty="0"/>
          </a:p>
        </p:txBody>
      </p:sp>
    </p:spTree>
    <p:extLst>
      <p:ext uri="{BB962C8B-B14F-4D97-AF65-F5344CB8AC3E}">
        <p14:creationId xmlns:p14="http://schemas.microsoft.com/office/powerpoint/2010/main" val="6031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E5950240-A329-F99F-4B78-5C228DAADD09}"/>
              </a:ext>
            </a:extLst>
          </p:cNvPr>
          <p:cNvGrpSpPr/>
          <p:nvPr/>
        </p:nvGrpSpPr>
        <p:grpSpPr>
          <a:xfrm>
            <a:off x="0" y="188221"/>
            <a:ext cx="12126017" cy="6481557"/>
            <a:chOff x="0" y="188221"/>
            <a:chExt cx="12126017" cy="6481557"/>
          </a:xfrm>
        </p:grpSpPr>
        <p:grpSp>
          <p:nvGrpSpPr>
            <p:cNvPr id="3" name="Grupa 2">
              <a:extLst>
                <a:ext uri="{FF2B5EF4-FFF2-40B4-BE49-F238E27FC236}">
                  <a16:creationId xmlns:a16="http://schemas.microsoft.com/office/drawing/2014/main" id="{AE16665D-A7D2-1B9C-45B7-1D72C81C2BA9}"/>
                </a:ext>
              </a:extLst>
            </p:cNvPr>
            <p:cNvGrpSpPr/>
            <p:nvPr/>
          </p:nvGrpSpPr>
          <p:grpSpPr>
            <a:xfrm>
              <a:off x="0" y="188222"/>
              <a:ext cx="3869635" cy="6481556"/>
              <a:chOff x="-447011" y="188222"/>
              <a:chExt cx="4083176" cy="648155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CF419B-4841-95C4-6414-C057E73D65FF}"/>
                  </a:ext>
                </a:extLst>
              </p:cNvPr>
              <p:cNvSpPr txBox="1"/>
              <p:nvPr/>
            </p:nvSpPr>
            <p:spPr>
              <a:xfrm>
                <a:off x="-255050" y="1308166"/>
                <a:ext cx="359188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UNIVERSE -</a:t>
                </a:r>
                <a:r>
                  <a:rPr lang="lv-LV" sz="2400" b="1" dirty="0"/>
                  <a:t> </a:t>
                </a:r>
                <a:r>
                  <a:rPr lang="en-GB" sz="2400" b="1" dirty="0"/>
                  <a:t> </a:t>
                </a:r>
                <a:r>
                  <a:rPr lang="en-GB" sz="2400" dirty="0"/>
                  <a:t>it is</a:t>
                </a:r>
                <a:r>
                  <a:rPr lang="lv-LV" sz="2400" dirty="0"/>
                  <a:t> a s</a:t>
                </a:r>
                <a:r>
                  <a:rPr lang="en-GB" sz="2400" dirty="0"/>
                  <a:t>et </a:t>
                </a:r>
                <a:endParaRPr lang="lv-LV" sz="2400" dirty="0"/>
              </a:p>
              <a:p>
                <a:r>
                  <a:rPr lang="en-GB" sz="2400" dirty="0"/>
                  <a:t>of diverse</a:t>
                </a:r>
                <a:r>
                  <a:rPr lang="lv-LV" sz="2400" dirty="0"/>
                  <a:t> </a:t>
                </a:r>
                <a:r>
                  <a:rPr lang="en-GB" sz="2400" dirty="0"/>
                  <a:t>Phenomena</a:t>
                </a:r>
                <a:endParaRPr lang="lv-LV" sz="2400" dirty="0"/>
              </a:p>
              <a:p>
                <a:r>
                  <a:rPr lang="lv-LV" sz="2400" dirty="0" err="1"/>
                  <a:t>as</a:t>
                </a:r>
                <a:r>
                  <a:rPr lang="lv-LV" sz="2400" dirty="0"/>
                  <a:t> C</a:t>
                </a:r>
                <a:r>
                  <a:rPr lang="en-GB" sz="2400" dirty="0"/>
                  <a:t>hanging </a:t>
                </a:r>
                <a:r>
                  <a:rPr lang="lv-LV" sz="2400" dirty="0"/>
                  <a:t>T</a:t>
                </a:r>
                <a:r>
                  <a:rPr lang="en-GB" sz="2400" dirty="0" err="1"/>
                  <a:t>hings</a:t>
                </a:r>
                <a:r>
                  <a:rPr lang="lv-LV" sz="2400" dirty="0"/>
                  <a:t>.</a:t>
                </a:r>
                <a:r>
                  <a:rPr lang="en-GB" sz="2400" dirty="0"/>
                  <a:t>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0E3891-73E6-DE40-EA05-2644327CFDE4}"/>
                  </a:ext>
                </a:extLst>
              </p:cNvPr>
              <p:cNvSpPr txBox="1"/>
              <p:nvPr/>
            </p:nvSpPr>
            <p:spPr>
              <a:xfrm>
                <a:off x="-204011" y="2650144"/>
                <a:ext cx="3591886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b="1" dirty="0"/>
                  <a:t>LIFE</a:t>
                </a:r>
                <a:r>
                  <a:rPr lang="en-GB" sz="2400" dirty="0"/>
                  <a:t> -  it is</a:t>
                </a:r>
                <a:r>
                  <a:rPr lang="lv-LV" sz="2400" dirty="0"/>
                  <a:t> a</a:t>
                </a:r>
                <a:r>
                  <a:rPr lang="en-GB" sz="2400" dirty="0"/>
                  <a:t> set of diverse humans’ activities</a:t>
                </a:r>
                <a:r>
                  <a:rPr lang="lv-LV" sz="2400" dirty="0"/>
                  <a:t> </a:t>
                </a:r>
                <a:r>
                  <a:rPr lang="en-GB" sz="2400" dirty="0"/>
                  <a:t>to satisfy t</a:t>
                </a:r>
                <a:r>
                  <a:rPr lang="lv-LV" sz="2400" dirty="0"/>
                  <a:t>h</a:t>
                </a:r>
                <a:r>
                  <a:rPr lang="en-GB" sz="2400" dirty="0"/>
                  <a:t>e</a:t>
                </a:r>
                <a:r>
                  <a:rPr lang="lv-LV" sz="2400" dirty="0"/>
                  <a:t>i</a:t>
                </a:r>
                <a:r>
                  <a:rPr lang="en-GB" sz="2400" dirty="0"/>
                  <a:t>r needs</a:t>
                </a:r>
                <a:r>
                  <a:rPr lang="lv-LV" sz="2400" dirty="0"/>
                  <a:t> </a:t>
                </a:r>
                <a:r>
                  <a:rPr lang="lv-LV" sz="2400" dirty="0" err="1"/>
                  <a:t>of</a:t>
                </a:r>
                <a:r>
                  <a:rPr lang="lv-LV" sz="2400" dirty="0"/>
                  <a:t> </a:t>
                </a:r>
                <a:r>
                  <a:rPr lang="lv-LV" sz="2400" dirty="0" err="1"/>
                  <a:t>Life</a:t>
                </a:r>
                <a:r>
                  <a:rPr lang="lv-LV" sz="2400" dirty="0"/>
                  <a:t>.</a:t>
                </a:r>
              </a:p>
              <a:p>
                <a:r>
                  <a:rPr lang="lv-LV" sz="2400" b="1" dirty="0" err="1">
                    <a:solidFill>
                      <a:srgbClr val="C00000"/>
                    </a:solidFill>
                  </a:rPr>
                  <a:t>It’s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lv-LV" sz="2400" b="1" dirty="0" err="1">
                    <a:solidFill>
                      <a:srgbClr val="C00000"/>
                    </a:solidFill>
                  </a:rPr>
                  <a:t>continous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lv-LV" sz="2400" b="1" dirty="0" err="1">
                    <a:solidFill>
                      <a:srgbClr val="C00000"/>
                    </a:solidFill>
                  </a:rPr>
                  <a:t>everyday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  </a:t>
                </a:r>
                <a:r>
                  <a:rPr lang="lv-LV" sz="2400" b="1" dirty="0" err="1">
                    <a:solidFill>
                      <a:srgbClr val="C00000"/>
                    </a:solidFill>
                  </a:rPr>
                  <a:t>meeting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lv-LV" sz="2400" b="1" dirty="0" err="1">
                    <a:solidFill>
                      <a:srgbClr val="C00000"/>
                    </a:solidFill>
                  </a:rPr>
                  <a:t>with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lv-LV" sz="2400" b="1" dirty="0" err="1">
                    <a:solidFill>
                      <a:srgbClr val="C00000"/>
                    </a:solidFill>
                  </a:rPr>
                  <a:t>something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lv-LV" sz="2400" b="1" dirty="0" err="1">
                    <a:solidFill>
                      <a:srgbClr val="C00000"/>
                    </a:solidFill>
                  </a:rPr>
                  <a:t>known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lv-LV" sz="2400" b="1" dirty="0" err="1">
                    <a:solidFill>
                      <a:srgbClr val="C00000"/>
                    </a:solidFill>
                  </a:rPr>
                  <a:t>and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lv-LV" sz="2400" b="1" dirty="0" err="1">
                    <a:solidFill>
                      <a:srgbClr val="C00000"/>
                    </a:solidFill>
                  </a:rPr>
                  <a:t>unknown</a:t>
                </a:r>
                <a:r>
                  <a:rPr lang="lv-LV" sz="2400" b="1" dirty="0">
                    <a:solidFill>
                      <a:srgbClr val="C00000"/>
                    </a:solidFill>
                  </a:rPr>
                  <a:t>!</a:t>
                </a:r>
                <a:r>
                  <a:rPr lang="en-GB" sz="2400" b="1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C1A092-A9E5-0364-3E4A-9EA0756477A7}"/>
                  </a:ext>
                </a:extLst>
              </p:cNvPr>
              <p:cNvSpPr txBox="1"/>
              <p:nvPr/>
            </p:nvSpPr>
            <p:spPr>
              <a:xfrm>
                <a:off x="-216656" y="5100118"/>
                <a:ext cx="316007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HUMAN</a:t>
                </a:r>
                <a:r>
                  <a:rPr kumimoji="0" lang="lv-LV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r>
                  <a:rPr kumimoji="0" lang="lv-LV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</a:t>
                </a:r>
                <a:r>
                  <a:rPr kumimoji="0" lang="lv-LV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lv-LV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Homo</a:t>
                </a:r>
                <a:r>
                  <a:rPr kumimoji="0" lang="lv-LV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v-LV" sz="24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Sapiens</a:t>
                </a:r>
                <a:r>
                  <a:rPr kumimoji="0" lang="lv-LV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–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lv-LV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it is</a:t>
                </a:r>
                <a:r>
                  <a:rPr kumimoji="0" lang="lv-LV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the </a:t>
                </a: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conscious</a:t>
                </a:r>
                <a:r>
                  <a:rPr lang="lv-LV" sz="24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alive </a:t>
                </a:r>
                <a:r>
                  <a:rPr lang="lv-LV" sz="2400" dirty="0">
                    <a:solidFill>
                      <a:prstClr val="black"/>
                    </a:solidFill>
                    <a:latin typeface="Calibri" panose="020F0502020204030204"/>
                  </a:rPr>
                  <a:t>(</a:t>
                </a:r>
                <a:r>
                  <a:rPr lang="lv-LV" sz="2400" dirty="0" err="1">
                    <a:solidFill>
                      <a:prstClr val="black"/>
                    </a:solidFill>
                    <a:latin typeface="Calibri" panose="020F0502020204030204"/>
                  </a:rPr>
                  <a:t>living</a:t>
                </a:r>
                <a:r>
                  <a:rPr lang="lv-LV" sz="2400" dirty="0">
                    <a:solidFill>
                      <a:prstClr val="black"/>
                    </a:solidFill>
                    <a:latin typeface="Calibri" panose="020F0502020204030204"/>
                  </a:rPr>
                  <a:t>) </a:t>
                </a: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being</a:t>
                </a:r>
                <a:r>
                  <a:rPr lang="lv-LV" sz="2400" dirty="0">
                    <a:solidFill>
                      <a:prstClr val="black"/>
                    </a:solidFill>
                    <a:latin typeface="Calibri" panose="020F0502020204030204"/>
                  </a:rPr>
                  <a:t>.</a:t>
                </a: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81B59B-4BDC-4A4D-2466-9B1ED3FF77F0}"/>
                  </a:ext>
                </a:extLst>
              </p:cNvPr>
              <p:cNvSpPr txBox="1"/>
              <p:nvPr/>
            </p:nvSpPr>
            <p:spPr>
              <a:xfrm>
                <a:off x="-447011" y="188222"/>
                <a:ext cx="408317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600" b="1" dirty="0">
                    <a:highlight>
                      <a:srgbClr val="FFFF00"/>
                    </a:highlight>
                  </a:rPr>
                  <a:t>H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</a:t>
                </a:r>
                <a:r>
                  <a:rPr lang="en-GB" sz="2600" b="1" dirty="0">
                    <a:highlight>
                      <a:srgbClr val="FFFF00"/>
                    </a:highlight>
                  </a:rPr>
                  <a:t>U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</a:t>
                </a:r>
                <a:r>
                  <a:rPr lang="en-GB" sz="2600" b="1" dirty="0">
                    <a:highlight>
                      <a:srgbClr val="FFFF00"/>
                    </a:highlight>
                  </a:rPr>
                  <a:t>M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</a:t>
                </a:r>
                <a:r>
                  <a:rPr lang="en-GB" sz="2600" b="1" dirty="0">
                    <a:highlight>
                      <a:srgbClr val="FFFF00"/>
                    </a:highlight>
                  </a:rPr>
                  <a:t>A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</a:t>
                </a:r>
                <a:r>
                  <a:rPr lang="en-GB" sz="2600" b="1" dirty="0">
                    <a:highlight>
                      <a:srgbClr val="FFFF00"/>
                    </a:highlight>
                  </a:rPr>
                  <a:t>N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</a:t>
                </a:r>
                <a:r>
                  <a:rPr lang="en-GB" sz="2600" b="1" dirty="0">
                    <a:highlight>
                      <a:srgbClr val="FFFF00"/>
                    </a:highlight>
                  </a:rPr>
                  <a:t>’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</a:t>
                </a:r>
                <a:r>
                  <a:rPr lang="en-GB" sz="2600" b="1" dirty="0">
                    <a:highlight>
                      <a:srgbClr val="FFFF00"/>
                    </a:highlight>
                  </a:rPr>
                  <a:t>S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</a:t>
                </a:r>
                <a:r>
                  <a:rPr lang="en-GB" sz="2600" b="1" dirty="0">
                    <a:highlight>
                      <a:srgbClr val="FFFF00"/>
                    </a:highlight>
                  </a:rPr>
                  <a:t>  L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</a:t>
                </a:r>
                <a:r>
                  <a:rPr lang="en-GB" sz="2600" b="1" dirty="0">
                    <a:highlight>
                      <a:srgbClr val="FFFF00"/>
                    </a:highlight>
                  </a:rPr>
                  <a:t>I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</a:t>
                </a:r>
                <a:r>
                  <a:rPr lang="en-GB" sz="2600" b="1" dirty="0">
                    <a:highlight>
                      <a:srgbClr val="FFFF00"/>
                    </a:highlight>
                  </a:rPr>
                  <a:t>F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</a:t>
                </a:r>
                <a:r>
                  <a:rPr lang="en-GB" sz="2600" b="1" dirty="0">
                    <a:highlight>
                      <a:srgbClr val="FFFF00"/>
                    </a:highlight>
                  </a:rPr>
                  <a:t>E  </a:t>
                </a:r>
                <a:endParaRPr lang="lv-LV" sz="2600" b="1" dirty="0">
                  <a:highlight>
                    <a:srgbClr val="FFFF00"/>
                  </a:highlight>
                </a:endParaRPr>
              </a:p>
              <a:p>
                <a:pPr algn="ctr"/>
                <a:r>
                  <a:rPr lang="lv-LV" sz="2600" b="1" dirty="0"/>
                  <a:t> </a:t>
                </a:r>
                <a:r>
                  <a:rPr lang="lv-LV" sz="2600" b="1" dirty="0" err="1">
                    <a:highlight>
                      <a:srgbClr val="FFFF00"/>
                    </a:highlight>
                  </a:rPr>
                  <a:t>wi</a:t>
                </a:r>
                <a:r>
                  <a:rPr lang="en-GB" sz="2600" b="1" dirty="0">
                    <a:highlight>
                      <a:srgbClr val="FFFF00"/>
                    </a:highlight>
                  </a:rPr>
                  <a:t>thin the 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</a:t>
                </a:r>
                <a:r>
                  <a:rPr lang="en-GB" sz="2600" b="1" dirty="0">
                    <a:highlight>
                      <a:srgbClr val="FFFF00"/>
                    </a:highlight>
                  </a:rPr>
                  <a:t>U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</a:t>
                </a:r>
                <a:r>
                  <a:rPr lang="en-GB" sz="2600" b="1" dirty="0">
                    <a:highlight>
                      <a:srgbClr val="FFFF00"/>
                    </a:highlight>
                  </a:rPr>
                  <a:t>N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</a:t>
                </a:r>
                <a:r>
                  <a:rPr lang="en-GB" sz="2600" b="1" dirty="0">
                    <a:highlight>
                      <a:srgbClr val="FFFF00"/>
                    </a:highlight>
                  </a:rPr>
                  <a:t>I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</a:t>
                </a:r>
                <a:r>
                  <a:rPr lang="en-GB" sz="2600" b="1" dirty="0">
                    <a:highlight>
                      <a:srgbClr val="FFFF00"/>
                    </a:highlight>
                  </a:rPr>
                  <a:t>V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</a:t>
                </a:r>
                <a:r>
                  <a:rPr lang="en-GB" sz="2600" b="1" dirty="0">
                    <a:highlight>
                      <a:srgbClr val="FFFF00"/>
                    </a:highlight>
                  </a:rPr>
                  <a:t>E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</a:t>
                </a:r>
                <a:r>
                  <a:rPr lang="en-GB" sz="2600" b="1" dirty="0">
                    <a:highlight>
                      <a:srgbClr val="FFFF00"/>
                    </a:highlight>
                  </a:rPr>
                  <a:t>R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</a:t>
                </a:r>
                <a:r>
                  <a:rPr lang="en-GB" sz="2600" b="1" dirty="0">
                    <a:highlight>
                      <a:srgbClr val="FFFF00"/>
                    </a:highlight>
                  </a:rPr>
                  <a:t>S</a:t>
                </a:r>
                <a:r>
                  <a:rPr lang="lv-LV" sz="2600" b="1" dirty="0">
                    <a:highlight>
                      <a:srgbClr val="FFFF00"/>
                    </a:highlight>
                  </a:rPr>
                  <a:t> </a:t>
                </a:r>
                <a:r>
                  <a:rPr lang="en-GB" sz="2600" b="1" dirty="0">
                    <a:highlight>
                      <a:srgbClr val="FFFF00"/>
                    </a:highlight>
                  </a:rPr>
                  <a:t>E </a:t>
                </a:r>
              </a:p>
            </p:txBody>
          </p:sp>
        </p:grpSp>
        <p:pic>
          <p:nvPicPr>
            <p:cNvPr id="9" name="Attēls 8" descr="Attēls, kurā ir teksts, ekrānuzņēmums, fonts, cipars&#10;&#10;Apraksts ģenerēts automātiski">
              <a:extLst>
                <a:ext uri="{FF2B5EF4-FFF2-40B4-BE49-F238E27FC236}">
                  <a16:creationId xmlns:a16="http://schemas.microsoft.com/office/drawing/2014/main" id="{46734AE0-6E70-FAF0-9958-6F387ABF0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635" y="188221"/>
              <a:ext cx="8256382" cy="6305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529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D3D1E-1642-70CB-BBA9-4366DFFA8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 7" descr="Attēls, kurā ir planēta, Zeme, kosmoss, sfēra&#10;&#10;Apraksts ģenerēts automātiski">
            <a:extLst>
              <a:ext uri="{FF2B5EF4-FFF2-40B4-BE49-F238E27FC236}">
                <a16:creationId xmlns:a16="http://schemas.microsoft.com/office/drawing/2014/main" id="{CA4852AD-12BB-0354-8261-2CCDDD8D5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39" y="2519782"/>
            <a:ext cx="2778504" cy="27710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253E52-BF20-EA8A-F4E0-B6651BE0B0AA}"/>
              </a:ext>
            </a:extLst>
          </p:cNvPr>
          <p:cNvSpPr txBox="1"/>
          <p:nvPr/>
        </p:nvSpPr>
        <p:spPr>
          <a:xfrm>
            <a:off x="221883" y="255946"/>
            <a:ext cx="115433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All phenomena of the </a:t>
            </a:r>
            <a:r>
              <a:rPr lang="lv-LV" sz="3600" b="1" dirty="0"/>
              <a:t>U</a:t>
            </a:r>
            <a:r>
              <a:rPr lang="en-US" sz="3600" b="1" dirty="0" err="1"/>
              <a:t>niverse</a:t>
            </a:r>
            <a:r>
              <a:rPr lang="en-US" sz="3600" b="1" dirty="0"/>
              <a:t> are represented </a:t>
            </a:r>
            <a:endParaRPr lang="lv-LV" sz="3600" b="1" dirty="0"/>
          </a:p>
          <a:p>
            <a:pPr algn="ctr"/>
            <a:r>
              <a:rPr lang="en-US" sz="3600" dirty="0"/>
              <a:t>in</a:t>
            </a:r>
            <a:r>
              <a:rPr lang="en-US" sz="3600" b="1" dirty="0"/>
              <a:t> </a:t>
            </a:r>
            <a:r>
              <a:rPr lang="en-US" sz="3600" dirty="0"/>
              <a:t>the World of Human</a:t>
            </a:r>
            <a:r>
              <a:rPr lang="lv-LV" sz="3600" dirty="0"/>
              <a:t>’s</a:t>
            </a:r>
            <a:r>
              <a:rPr lang="en-US" sz="3600" dirty="0"/>
              <a:t> Though</a:t>
            </a:r>
            <a:r>
              <a:rPr lang="lv-LV" sz="3600" dirty="0" err="1"/>
              <a:t>ts</a:t>
            </a:r>
            <a:r>
              <a:rPr lang="lv-LV" sz="3600" dirty="0"/>
              <a:t> </a:t>
            </a:r>
            <a:r>
              <a:rPr lang="en-US" sz="3600" dirty="0"/>
              <a:t>as changing things that are interconnected and interacting </a:t>
            </a:r>
            <a:r>
              <a:rPr lang="en-US" sz="3600" b="1" dirty="0"/>
              <a:t>in </a:t>
            </a:r>
            <a:r>
              <a:rPr lang="lv-LV" sz="3600" b="1" dirty="0"/>
              <a:t>S</a:t>
            </a:r>
            <a:r>
              <a:rPr lang="en-US" sz="3600" b="1" dirty="0"/>
              <a:t>pace and </a:t>
            </a:r>
            <a:r>
              <a:rPr lang="lv-LV" sz="3600" b="1" dirty="0"/>
              <a:t>T</a:t>
            </a:r>
            <a:r>
              <a:rPr lang="en-US" sz="3600" b="1" dirty="0" err="1"/>
              <a:t>ime</a:t>
            </a:r>
            <a:endParaRPr lang="en-GB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F0FD45-440B-7DA7-3095-5E8373AF928E}"/>
              </a:ext>
            </a:extLst>
          </p:cNvPr>
          <p:cNvSpPr txBox="1"/>
          <p:nvPr/>
        </p:nvSpPr>
        <p:spPr>
          <a:xfrm>
            <a:off x="458217" y="2165182"/>
            <a:ext cx="268122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SPACE-TIME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 CROSS –</a:t>
            </a:r>
          </a:p>
          <a:p>
            <a:pPr algn="ctr"/>
            <a:r>
              <a:rPr lang="en-US" sz="2800" b="1" dirty="0"/>
              <a:t>the most important</a:t>
            </a:r>
          </a:p>
          <a:p>
            <a:pPr algn="ctr"/>
            <a:r>
              <a:rPr lang="en-US" sz="2800" b="1" dirty="0"/>
              <a:t>dialectical</a:t>
            </a:r>
          </a:p>
          <a:p>
            <a:pPr algn="ctr"/>
            <a:r>
              <a:rPr lang="lv-LV" sz="2800" b="1" dirty="0"/>
              <a:t>T</a:t>
            </a:r>
            <a:r>
              <a:rPr lang="en-US" sz="2800" b="1" dirty="0" err="1"/>
              <a:t>hought</a:t>
            </a:r>
            <a:r>
              <a:rPr lang="lv-LV" sz="2800" b="1" dirty="0"/>
              <a:t>s</a:t>
            </a:r>
            <a:r>
              <a:rPr lang="en-US" sz="2800" b="1" dirty="0"/>
              <a:t> structure</a:t>
            </a:r>
            <a:endParaRPr lang="en-GB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C8A062-E1CA-67A5-57A5-48973722A780}"/>
              </a:ext>
            </a:extLst>
          </p:cNvPr>
          <p:cNvSpPr txBox="1"/>
          <p:nvPr/>
        </p:nvSpPr>
        <p:spPr>
          <a:xfrm>
            <a:off x="221883" y="580038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100" b="1" dirty="0">
                <a:solidFill>
                  <a:srgbClr val="C00000"/>
                </a:solidFill>
                <a:highlight>
                  <a:srgbClr val="FFFF00"/>
                </a:highlight>
              </a:rPr>
              <a:t>Me as a HUMAN - </a:t>
            </a:r>
            <a:r>
              <a:rPr lang="lv-LV" sz="3100" b="1" dirty="0">
                <a:solidFill>
                  <a:srgbClr val="C00000"/>
                </a:solidFill>
                <a:highlight>
                  <a:srgbClr val="FFFF00"/>
                </a:highlight>
              </a:rPr>
              <a:t>p</a:t>
            </a:r>
            <a:r>
              <a:rPr lang="en-US" sz="3100" b="1" dirty="0">
                <a:solidFill>
                  <a:srgbClr val="C00000"/>
                </a:solidFill>
                <a:highlight>
                  <a:srgbClr val="FFFF00"/>
                </a:highlight>
              </a:rPr>
              <a:t>art of the </a:t>
            </a:r>
            <a:r>
              <a:rPr lang="lv-LV" sz="3100" b="1" dirty="0">
                <a:solidFill>
                  <a:srgbClr val="C00000"/>
                </a:solidFill>
                <a:highlight>
                  <a:srgbClr val="FFFF00"/>
                </a:highlight>
              </a:rPr>
              <a:t>U</a:t>
            </a:r>
            <a:r>
              <a:rPr lang="en-US" sz="3100" b="1" dirty="0" err="1">
                <a:solidFill>
                  <a:srgbClr val="C00000"/>
                </a:solidFill>
                <a:highlight>
                  <a:srgbClr val="FFFF00"/>
                </a:highlight>
              </a:rPr>
              <a:t>niverse</a:t>
            </a:r>
            <a:r>
              <a:rPr lang="en-US" sz="3100" b="1" dirty="0">
                <a:solidFill>
                  <a:srgbClr val="C00000"/>
                </a:solidFill>
                <a:highlight>
                  <a:srgbClr val="FFFF00"/>
                </a:highlight>
              </a:rPr>
              <a:t>: here (in space) and now (in time)</a:t>
            </a:r>
            <a:endParaRPr lang="en-GB" sz="3100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pic>
        <p:nvPicPr>
          <p:cNvPr id="13" name="Attēls 12">
            <a:extLst>
              <a:ext uri="{FF2B5EF4-FFF2-40B4-BE49-F238E27FC236}">
                <a16:creationId xmlns:a16="http://schemas.microsoft.com/office/drawing/2014/main" id="{DD5B454B-DCB1-8778-B013-0CD00CD7B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368" y="2150214"/>
            <a:ext cx="4595401" cy="33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9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C0040-15C5-CBA7-57E5-7ED5B410B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E8EB87E-5E86-635B-7384-887F7FD00455}"/>
              </a:ext>
            </a:extLst>
          </p:cNvPr>
          <p:cNvSpPr txBox="1"/>
          <p:nvPr/>
        </p:nvSpPr>
        <p:spPr>
          <a:xfrm>
            <a:off x="209266" y="434546"/>
            <a:ext cx="1198273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The </a:t>
            </a:r>
            <a:r>
              <a:rPr lang="en-US" sz="3600" b="1" u="sng" dirty="0">
                <a:solidFill>
                  <a:prstClr val="black"/>
                </a:solidFill>
                <a:latin typeface="Calibri" panose="020F0502020204030204"/>
              </a:rPr>
              <a:t>ARRANGEMEN</a:t>
            </a:r>
            <a:r>
              <a:rPr lang="lv-LV" sz="3600" b="1" u="sng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3600" b="1" u="sng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of the </a:t>
            </a:r>
            <a:r>
              <a:rPr lang="lv-LV" sz="3600" b="1" dirty="0" err="1">
                <a:solidFill>
                  <a:prstClr val="black"/>
                </a:solidFill>
                <a:latin typeface="Calibri" panose="020F0502020204030204"/>
              </a:rPr>
              <a:t>Human’s</a:t>
            </a:r>
            <a:r>
              <a:rPr lang="lv-LV" sz="3600" b="1" dirty="0">
                <a:solidFill>
                  <a:prstClr val="black"/>
                </a:solidFill>
                <a:latin typeface="Calibri" panose="020F0502020204030204"/>
              </a:rPr>
              <a:t> W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orld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of </a:t>
            </a:r>
            <a:r>
              <a:rPr lang="lv-LV" sz="3600" b="1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houghts</a:t>
            </a:r>
            <a:r>
              <a:rPr lang="lv-LV" sz="3600" b="1" dirty="0">
                <a:solidFill>
                  <a:prstClr val="black"/>
                </a:solidFill>
                <a:latin typeface="Calibri" panose="020F0502020204030204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600" b="1" u="sng" dirty="0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lang="en-US" sz="3600" b="1" u="sng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lv-LV" sz="3600" b="1" u="sng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u="sng" dirty="0">
                <a:solidFill>
                  <a:prstClr val="black"/>
                </a:solidFill>
                <a:latin typeface="Calibri" panose="020F0502020204030204"/>
              </a:rPr>
              <a:t>described (modelled) by </a:t>
            </a:r>
            <a:r>
              <a:rPr lang="en-US" sz="3600" b="1" u="sng" dirty="0" err="1">
                <a:solidFill>
                  <a:prstClr val="black"/>
                </a:solidFill>
                <a:latin typeface="Calibri" panose="020F0502020204030204"/>
              </a:rPr>
              <a:t>cor</a:t>
            </a:r>
            <a:r>
              <a:rPr lang="lv-LV" sz="3600" b="1" u="sng" dirty="0" err="1">
                <a:solidFill>
                  <a:prstClr val="black"/>
                </a:solidFill>
                <a:latin typeface="Calibri" panose="020F0502020204030204"/>
              </a:rPr>
              <a:t>res</a:t>
            </a:r>
            <a:r>
              <a:rPr lang="en-US" sz="3600" b="1" u="sng" dirty="0">
                <a:solidFill>
                  <a:prstClr val="black"/>
                </a:solidFill>
                <a:latin typeface="Calibri" panose="020F0502020204030204"/>
              </a:rPr>
              <a:t>ponding 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spatial and</a:t>
            </a:r>
            <a:endParaRPr lang="lv-LV" sz="36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time-changing </a:t>
            </a:r>
            <a:r>
              <a:rPr lang="en-US" sz="3600" b="1" u="sng" dirty="0">
                <a:solidFill>
                  <a:prstClr val="black"/>
                </a:solidFill>
                <a:latin typeface="Calibri" panose="020F0502020204030204"/>
              </a:rPr>
              <a:t>STRUCTURES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of </a:t>
            </a:r>
            <a:r>
              <a:rPr lang="lv-LV" sz="3600" b="1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houghts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lv-LV" sz="3600" b="1" dirty="0" err="1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inking</a:t>
            </a:r>
            <a:endParaRPr lang="lv-LV" sz="36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The mutual arrangement of thoughts as things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in SPACE </a:t>
            </a:r>
            <a:endParaRPr kumimoji="0" lang="lv-LV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is characterized by time-invariant</a:t>
            </a: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static and</a:t>
            </a:r>
            <a:r>
              <a:rPr kumimoji="0" lang="lv-LV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time-changing</a:t>
            </a:r>
            <a:r>
              <a:rPr kumimoji="0" lang="lv-LV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STRUCTURES</a:t>
            </a:r>
            <a:endParaRPr kumimoji="0" lang="lv-LV" sz="32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lv-LV" sz="16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The arrangement of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thinking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as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processing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Thoughts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in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TIME </a:t>
            </a:r>
            <a:r>
              <a:rPr kumimoji="0" lang="lv-LV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means</a:t>
            </a:r>
            <a:r>
              <a:rPr kumimoji="0" lang="lv-LV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arrangement</a:t>
            </a:r>
            <a:r>
              <a:rPr kumimoji="0" lang="lv-LV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lv-LV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lv-LV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time-consecutive change of thoughts </a:t>
            </a:r>
            <a:endParaRPr kumimoji="0" lang="lv-LV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lv-LV" sz="320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It </a:t>
            </a:r>
            <a:r>
              <a:rPr kumimoji="0" lang="lv-LV" sz="3200" i="0" u="none" strike="noStrike" kern="1200" cap="none" spc="0" normalizeH="0" baseline="0" noProof="0" dirty="0" err="1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lv-LV" sz="320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3200" b="0" i="0" u="none" strike="noStrike" kern="1200" cap="none" spc="0" normalizeH="0" baseline="0" noProof="0" dirty="0" err="1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also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characterized</a:t>
            </a: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by time-invariant</a:t>
            </a: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static and</a:t>
            </a:r>
            <a:r>
              <a:rPr kumimoji="0" lang="lv-LV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time-changing</a:t>
            </a:r>
            <a:r>
              <a:rPr kumimoji="0" lang="lv-LV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STRUCTURES</a:t>
            </a: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623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EAF88-FA67-3772-C074-56D9A8062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8CBA467-B188-5685-BB89-5CBB91D49D39}"/>
              </a:ext>
            </a:extLst>
          </p:cNvPr>
          <p:cNvSpPr txBox="1"/>
          <p:nvPr/>
        </p:nvSpPr>
        <p:spPr>
          <a:xfrm>
            <a:off x="0" y="5635505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000" dirty="0"/>
              <a:t>The World of Human’s Thoughts as representation of the Universe                        is an arranged set of interconnected small and big thoughts</a:t>
            </a:r>
            <a:endParaRPr lang="en-US" sz="3200" dirty="0"/>
          </a:p>
        </p:txBody>
      </p:sp>
      <p:pic>
        <p:nvPicPr>
          <p:cNvPr id="4" name="Attēls 3" descr="Attēls, kurā ir teksts, fonts, diagramma, rinda&#10;&#10;Apraksts ģenerēts automātiski">
            <a:extLst>
              <a:ext uri="{FF2B5EF4-FFF2-40B4-BE49-F238E27FC236}">
                <a16:creationId xmlns:a16="http://schemas.microsoft.com/office/drawing/2014/main" id="{201174D7-3186-C9CF-0094-8B891B335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72" y="206832"/>
            <a:ext cx="11745884" cy="54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95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E94BE-DE15-C616-1589-B6071CA34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6C1110-673B-578D-21B8-19C0686A8F57}"/>
              </a:ext>
            </a:extLst>
          </p:cNvPr>
          <p:cNvSpPr txBox="1"/>
          <p:nvPr/>
        </p:nvSpPr>
        <p:spPr>
          <a:xfrm>
            <a:off x="108617" y="142287"/>
            <a:ext cx="120555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lv-LV" sz="900" b="1" dirty="0"/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EED03AF9-21AD-BD5D-65E3-EF2281118423}"/>
              </a:ext>
            </a:extLst>
          </p:cNvPr>
          <p:cNvGrpSpPr/>
          <p:nvPr/>
        </p:nvGrpSpPr>
        <p:grpSpPr>
          <a:xfrm>
            <a:off x="170783" y="265397"/>
            <a:ext cx="11912600" cy="6423572"/>
            <a:chOff x="170783" y="265397"/>
            <a:chExt cx="11912600" cy="6423572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A764BDF9-3A33-05C2-AE3A-F1440409D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83" y="265397"/>
              <a:ext cx="11912600" cy="206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32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 Unicode MS"/>
                </a:rPr>
                <a:t>ARRANGEMENT </a:t>
              </a:r>
              <a:r>
                <a:rPr kumimoji="0" lang="lv-LV" altLang="lv-LV" sz="3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of</a:t>
              </a:r>
              <a:r>
                <a:rPr kumimoji="0" lang="lv-LV" altLang="lv-LV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3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the</a:t>
              </a:r>
              <a:r>
                <a:rPr kumimoji="0" lang="lv-LV" altLang="lv-LV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3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World</a:t>
              </a:r>
              <a:r>
                <a:rPr kumimoji="0" lang="lv-LV" altLang="lv-LV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3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of</a:t>
              </a:r>
              <a:r>
                <a:rPr kumimoji="0" lang="lv-LV" altLang="lv-LV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3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Human’s</a:t>
              </a:r>
              <a:r>
                <a:rPr kumimoji="0" lang="lv-LV" altLang="lv-LV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3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Thoughts</a:t>
              </a:r>
              <a:endParaRPr kumimoji="0" lang="lv-LV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3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in</a:t>
              </a:r>
              <a:r>
                <a:rPr kumimoji="0" lang="lv-LV" altLang="lv-LV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3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space</a:t>
              </a:r>
              <a:r>
                <a:rPr kumimoji="0" lang="lv-LV" altLang="lv-LV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3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and</a:t>
              </a:r>
              <a:r>
                <a:rPr kumimoji="0" lang="lv-LV" altLang="lv-LV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3200" b="1" i="0" u="none" strike="noStrike" cap="none" normalizeH="0" baseline="0" dirty="0" err="1">
                  <a:ln>
                    <a:noFill/>
                  </a:ln>
                  <a:effectLst/>
                  <a:latin typeface="Arial Unicode MS"/>
                </a:rPr>
                <a:t>time</a:t>
              </a:r>
              <a:r>
                <a:rPr kumimoji="0" lang="lv-LV" altLang="lv-LV" sz="32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 Unicode MS"/>
                </a:rPr>
                <a:t> IS CHANGING</a:t>
              </a:r>
              <a:r>
                <a:rPr kumimoji="0" lang="lv-LV" altLang="lv-LV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.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A </a:t>
              </a:r>
              <a:r>
                <a:rPr kumimoji="0" lang="lv-LV" altLang="lv-LV" sz="3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changing</a:t>
              </a:r>
              <a:r>
                <a:rPr kumimoji="0" lang="lv-LV" altLang="lv-LV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3200" b="1" i="0" u="sng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balance</a:t>
              </a:r>
              <a:r>
                <a:rPr kumimoji="0" lang="lv-LV" altLang="lv-LV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 </a:t>
              </a:r>
              <a:r>
                <a:rPr kumimoji="0" lang="lv-LV" altLang="lv-LV" sz="3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of</a:t>
              </a:r>
              <a:r>
                <a:rPr kumimoji="0" lang="lv-LV" altLang="lv-LV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3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order</a:t>
              </a:r>
              <a:r>
                <a:rPr kumimoji="0" lang="lv-LV" altLang="lv-LV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3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and</a:t>
              </a:r>
              <a:r>
                <a:rPr kumimoji="0" lang="lv-LV" altLang="lv-LV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3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disorder</a:t>
              </a:r>
              <a:endParaRPr kumimoji="0" lang="lv-LV" altLang="lv-LV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(</a:t>
              </a:r>
              <a:r>
                <a:rPr kumimoji="0" lang="lv-LV" altLang="lv-LV" sz="3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proportion</a:t>
              </a:r>
              <a:r>
                <a:rPr kumimoji="0" lang="lv-LV" altLang="lv-LV" sz="3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) </a:t>
              </a:r>
              <a:r>
                <a:rPr kumimoji="0" lang="lv-LV" altLang="lv-LV" sz="3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exists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 </a:t>
              </a:r>
              <a:endParaRPr kumimoji="0" lang="lv-LV" altLang="lv-LV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0C902448-5BC9-1D0D-9F23-C16C90137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128" y="2195431"/>
              <a:ext cx="2662908" cy="3416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/>
                </a:rPr>
                <a:t>ORDER –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/>
                </a:rPr>
                <a:t>perfect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/>
                </a:rPr>
                <a:t>or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/>
                </a:rPr>
                <a:t>ideal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altLang="lv-LV" sz="2400" b="1" dirty="0">
                  <a:solidFill>
                    <a:srgbClr val="0000FF"/>
                  </a:solidFill>
                  <a:latin typeface="Arial Unicode MS"/>
                </a:rPr>
                <a:t>ARRANGEENT,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which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has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never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been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observed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anywhere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in</a:t>
              </a:r>
              <a:endParaRPr kumimoji="0" lang="lv-LV" altLang="lv-LV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practice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, –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 Unicode MS"/>
                </a:rPr>
                <a:t>it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/>
                  <a:latin typeface="Arial Unicode MS"/>
                </a:rPr>
                <a:t>means</a:t>
              </a:r>
              <a:endPara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 Unicode MS"/>
                </a:rPr>
                <a:t> UNREALITY</a:t>
              </a:r>
              <a:r>
                <a:rPr kumimoji="0" lang="lv-LV" altLang="lv-LV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rPr>
                <a:t> </a:t>
              </a:r>
              <a:endParaRPr kumimoji="0" lang="lv-LV" altLang="lv-LV" sz="4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E46A92B3-4DBB-87AC-D32F-8698F44C7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8309" y="2195431"/>
              <a:ext cx="2662908" cy="3416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/>
                </a:rPr>
                <a:t>DISORDER –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/>
                </a:rPr>
                <a:t>perfect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/>
                </a:rPr>
                <a:t>or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/>
                </a:rPr>
                <a:t>ideal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 Unicode MS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altLang="lv-LV" sz="2400" b="1" dirty="0">
                  <a:solidFill>
                    <a:srgbClr val="0000FF"/>
                  </a:solidFill>
                  <a:latin typeface="Arial Unicode MS"/>
                </a:rPr>
                <a:t>CHAOS,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which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has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never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been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observed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anywhere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in</a:t>
              </a:r>
              <a:endParaRPr kumimoji="0" lang="lv-LV" altLang="lv-LV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practice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, –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/>
                </a:rPr>
                <a:t> </a:t>
              </a: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 Unicode MS"/>
                </a:rPr>
                <a:t>it </a:t>
              </a:r>
              <a:r>
                <a:rPr kumimoji="0" lang="lv-LV" altLang="lv-LV" sz="2400" b="1" i="0" u="none" strike="noStrike" cap="none" normalizeH="0" baseline="0" dirty="0" err="1">
                  <a:ln>
                    <a:noFill/>
                  </a:ln>
                  <a:solidFill>
                    <a:srgbClr val="C00000"/>
                  </a:solidFill>
                  <a:effectLst/>
                  <a:latin typeface="Arial Unicode MS"/>
                </a:rPr>
                <a:t>means</a:t>
              </a:r>
              <a:endParaRPr kumimoji="0" lang="lv-LV" altLang="lv-LV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Unicode M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4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 Unicode MS"/>
                </a:rPr>
                <a:t> UNREALITY</a:t>
              </a:r>
              <a:r>
                <a:rPr kumimoji="0" lang="lv-LV" altLang="lv-LV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rPr>
                <a:t> </a:t>
              </a:r>
              <a:endParaRPr kumimoji="0" lang="lv-LV" altLang="lv-LV" sz="4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0831BC-F55F-0510-02A0-0992D4E6D4A8}"/>
                </a:ext>
              </a:extLst>
            </p:cNvPr>
            <p:cNvSpPr txBox="1"/>
            <p:nvPr/>
          </p:nvSpPr>
          <p:spPr>
            <a:xfrm>
              <a:off x="558133" y="5611751"/>
              <a:ext cx="108585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u="sng" dirty="0">
                  <a:highlight>
                    <a:srgbClr val="FFFF00"/>
                  </a:highlight>
                </a:rPr>
                <a:t>In practice, random fluctuations</a:t>
              </a:r>
              <a:endParaRPr lang="lv-LV" sz="3200" b="1" u="sng" dirty="0">
                <a:highlight>
                  <a:srgbClr val="FFFF00"/>
                </a:highlight>
              </a:endParaRPr>
            </a:p>
            <a:p>
              <a:pPr algn="ctr"/>
              <a:r>
                <a:rPr lang="en-US" sz="3200" b="1" dirty="0">
                  <a:highlight>
                    <a:srgbClr val="FFFF00"/>
                  </a:highlight>
                </a:rPr>
                <a:t> around a variable state of equilibrium </a:t>
              </a:r>
              <a:r>
                <a:rPr lang="en-US" sz="3200" b="1" u="sng" dirty="0">
                  <a:highlight>
                    <a:srgbClr val="FFFF00"/>
                  </a:highlight>
                </a:rPr>
                <a:t>are </a:t>
              </a:r>
              <a:r>
                <a:rPr lang="lv-LV" sz="3200" b="1" u="sng" dirty="0">
                  <a:highlight>
                    <a:srgbClr val="FFFF00"/>
                  </a:highlight>
                </a:rPr>
                <a:t>re</a:t>
              </a:r>
              <a:r>
                <a:rPr lang="en-US" sz="3200" b="1" u="sng" dirty="0">
                  <a:highlight>
                    <a:srgbClr val="FFFF00"/>
                  </a:highlight>
                </a:rPr>
                <a:t>ally observed</a:t>
              </a:r>
              <a:endParaRPr lang="en-GB" sz="3200" b="1" u="sng" dirty="0">
                <a:highlight>
                  <a:srgbClr val="FFFF00"/>
                </a:highlight>
              </a:endParaRPr>
            </a:p>
          </p:txBody>
        </p:sp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75B6659B-93D7-7AC4-F426-72B08A5811EE}"/>
                </a:ext>
              </a:extLst>
            </p:cNvPr>
            <p:cNvGrpSpPr/>
            <p:nvPr/>
          </p:nvGrpSpPr>
          <p:grpSpPr>
            <a:xfrm>
              <a:off x="3573694" y="2194839"/>
              <a:ext cx="5125368" cy="3416912"/>
              <a:chOff x="3628357" y="2194839"/>
              <a:chExt cx="5125368" cy="3416912"/>
            </a:xfrm>
          </p:grpSpPr>
          <p:pic>
            <p:nvPicPr>
              <p:cNvPr id="6" name="Attēls 5" descr="Attēls, kurā ir teksts, fonts, aplis, ekrānuzņēmums&#10;&#10;Apraksts ģenerēts automātiski">
                <a:extLst>
                  <a:ext uri="{FF2B5EF4-FFF2-40B4-BE49-F238E27FC236}">
                    <a16:creationId xmlns:a16="http://schemas.microsoft.com/office/drawing/2014/main" id="{6C8F3DB1-0788-C180-EF32-A765D364DD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8357" y="2194839"/>
                <a:ext cx="5125368" cy="3416912"/>
              </a:xfrm>
              <a:prstGeom prst="rect">
                <a:avLst/>
              </a:prstGeom>
            </p:spPr>
          </p:pic>
          <p:sp>
            <p:nvSpPr>
              <p:cNvPr id="2" name="Ovāls 1">
                <a:extLst>
                  <a:ext uri="{FF2B5EF4-FFF2-40B4-BE49-F238E27FC236}">
                    <a16:creationId xmlns:a16="http://schemas.microsoft.com/office/drawing/2014/main" id="{31A6DF61-B849-8552-7FE1-662063242909}"/>
                  </a:ext>
                </a:extLst>
              </p:cNvPr>
              <p:cNvSpPr/>
              <p:nvPr/>
            </p:nvSpPr>
            <p:spPr>
              <a:xfrm>
                <a:off x="4185734" y="3705137"/>
                <a:ext cx="431236" cy="44408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āls 7">
                <a:extLst>
                  <a:ext uri="{FF2B5EF4-FFF2-40B4-BE49-F238E27FC236}">
                    <a16:creationId xmlns:a16="http://schemas.microsoft.com/office/drawing/2014/main" id="{B1CA5937-92DA-F383-65CB-27CECAF8293B}"/>
                  </a:ext>
                </a:extLst>
              </p:cNvPr>
              <p:cNvSpPr/>
              <p:nvPr/>
            </p:nvSpPr>
            <p:spPr>
              <a:xfrm>
                <a:off x="7753995" y="3747584"/>
                <a:ext cx="431236" cy="44408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7432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23991</TotalTime>
  <Words>2046</Words>
  <Application>Microsoft Office PowerPoint</Application>
  <PresentationFormat>Platekrāna</PresentationFormat>
  <Paragraphs>251</Paragraphs>
  <Slides>37</Slides>
  <Notes>13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37</vt:i4>
      </vt:variant>
    </vt:vector>
  </HeadingPairs>
  <TitlesOfParts>
    <vt:vector size="43" baseType="lpstr">
      <vt:lpstr>Arial</vt:lpstr>
      <vt:lpstr>Arial Unicode MS</vt:lpstr>
      <vt:lpstr>Calibri</vt:lpstr>
      <vt:lpstr>Calibri Light</vt:lpstr>
      <vt:lpstr>Times New Roman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Andris Broks</dc:creator>
  <cp:lastModifiedBy>Andris Broks</cp:lastModifiedBy>
  <cp:revision>574</cp:revision>
  <cp:lastPrinted>2017-04-16T10:34:30Z</cp:lastPrinted>
  <dcterms:created xsi:type="dcterms:W3CDTF">2017-01-07T15:29:53Z</dcterms:created>
  <dcterms:modified xsi:type="dcterms:W3CDTF">2024-03-15T13:47:03Z</dcterms:modified>
</cp:coreProperties>
</file>