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notesMasterIdLst>
    <p:notesMasterId r:id="rId13"/>
  </p:notesMasterIdLst>
  <p:sldIdLst>
    <p:sldId id="1153" r:id="rId2"/>
    <p:sldId id="1186" r:id="rId3"/>
    <p:sldId id="1154" r:id="rId4"/>
    <p:sldId id="1187" r:id="rId5"/>
    <p:sldId id="903" r:id="rId6"/>
    <p:sldId id="1188" r:id="rId7"/>
    <p:sldId id="915" r:id="rId8"/>
    <p:sldId id="1189" r:id="rId9"/>
    <p:sldId id="1190" r:id="rId10"/>
    <p:sldId id="757" r:id="rId11"/>
    <p:sldId id="554" r:id="rId12"/>
  </p:sldIdLst>
  <p:sldSz cx="12192000" cy="6858000"/>
  <p:notesSz cx="6761163" cy="99425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199CFF"/>
    <a:srgbClr val="0083E6"/>
    <a:srgbClr val="A50021"/>
    <a:srgbClr val="006BBC"/>
    <a:srgbClr val="0000FF"/>
    <a:srgbClr val="FFFFFF"/>
    <a:srgbClr val="6A310A"/>
    <a:srgbClr val="1B7F13"/>
    <a:srgbClr val="826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žģ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Bez stila, režģa tabu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 autoAdjust="0"/>
    <p:restoredTop sz="90728" autoAdjust="0"/>
  </p:normalViewPr>
  <p:slideViewPr>
    <p:cSldViewPr snapToGrid="0">
      <p:cViewPr>
        <p:scale>
          <a:sx n="60" d="100"/>
          <a:sy n="60" d="100"/>
        </p:scale>
        <p:origin x="964" y="-7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97483F-4A82-4228-8BB3-20FA57BBC107}" type="datetimeFigureOut">
              <a:rPr lang="lv-LV" smtClean="0"/>
              <a:t>20.12.2024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6275" y="4784725"/>
            <a:ext cx="5408613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E88E1-3E71-4F12-B458-90F78F17B49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608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E88E1-3E71-4F12-B458-90F78F17B493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07154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DDEE1-CC8B-5B89-F547-D7F4616B2D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>
            <a:extLst>
              <a:ext uri="{FF2B5EF4-FFF2-40B4-BE49-F238E27FC236}">
                <a16:creationId xmlns:a16="http://schemas.microsoft.com/office/drawing/2014/main" id="{1A428224-308D-78D5-F580-BC8871F50B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>
            <a:extLst>
              <a:ext uri="{FF2B5EF4-FFF2-40B4-BE49-F238E27FC236}">
                <a16:creationId xmlns:a16="http://schemas.microsoft.com/office/drawing/2014/main" id="{4EC034FF-CFD0-E551-F5B0-991A59A2CD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12FDA198-3E12-2FF0-8621-A3A3C312FA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E88E1-3E71-4F12-B458-90F78F17B493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29987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kern="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Blogā</a:t>
            </a:r>
            <a:r>
              <a:rPr lang="en-US" sz="1800" b="1" kern="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b="1" kern="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šis</a:t>
            </a:r>
            <a:r>
              <a:rPr lang="en-US" sz="1800" b="1" kern="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16.studiju </a:t>
            </a:r>
            <a:r>
              <a:rPr lang="en-US" sz="1800" b="1" kern="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darba</a:t>
            </a:r>
            <a:r>
              <a:rPr lang="en-US" sz="1800" b="1" kern="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nedēļas</a:t>
            </a:r>
            <a:r>
              <a:rPr lang="en-US" sz="1800" b="1" kern="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studiju</a:t>
            </a:r>
            <a:r>
              <a:rPr lang="en-US" sz="1800" b="1" kern="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materīālu</a:t>
            </a:r>
            <a:r>
              <a:rPr lang="en-US" sz="1800" b="1" kern="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krātuvē</a:t>
            </a:r>
            <a:r>
              <a:rPr lang="en-US" sz="1800" b="1" kern="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pieejama</a:t>
            </a:r>
            <a:r>
              <a:rPr lang="en-US" sz="1800" b="1" kern="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ziņa</a:t>
            </a:r>
            <a:r>
              <a:rPr lang="en-US" sz="1800" b="1" kern="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 </a:t>
            </a:r>
            <a:r>
              <a:rPr lang="en-US" sz="1800" b="1" kern="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eksāmenam</a:t>
            </a:r>
            <a:r>
              <a:rPr lang="en-US" sz="1800" b="1" kern="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reģistrētajiem</a:t>
            </a:r>
            <a:r>
              <a:rPr lang="en-US" sz="1800" b="1" kern="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studentiem</a:t>
            </a:r>
            <a:r>
              <a:rPr lang="en-US" sz="1800" b="1" kern="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</a:t>
            </a:r>
            <a:r>
              <a:rPr lang="en-US" sz="1800" b="1" kern="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grafikā</a:t>
            </a:r>
            <a:r>
              <a:rPr lang="en-US" sz="1800" b="1" kern="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brīvajiem</a:t>
            </a:r>
            <a:r>
              <a:rPr lang="en-US" sz="1800" b="1" kern="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laikiem</a:t>
            </a:r>
            <a:r>
              <a:rPr lang="en-US" sz="1800" b="1" kern="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uz</a:t>
            </a:r>
            <a:r>
              <a:rPr lang="en-US" sz="1800" b="1" kern="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20.12.24 </a:t>
            </a:r>
            <a:r>
              <a:rPr lang="en-US" sz="1800" b="1" kern="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plkst</a:t>
            </a:r>
            <a:r>
              <a:rPr lang="en-US" sz="1800" b="1" kern="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00:00</a:t>
            </a:r>
            <a:r>
              <a:rPr lang="en-US" sz="18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E88E1-3E71-4F12-B458-90F78F17B493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2706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5E88E1-3E71-4F12-B458-90F78F17B493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02392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D62835-96D4-47DF-A584-854E67AA0F83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4696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20.12.2024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1329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20.12.2024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75749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20.12.2024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701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20.12.2024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172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20.12.2024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559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20.12.2024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1238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20.12.2024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043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20.12.2024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27436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20.12.2024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9433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20.12.2024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9970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4ED4-9AEF-434C-A4C0-AE5D2B3D52BC}" type="datetimeFigureOut">
              <a:rPr lang="lv-LV" smtClean="0"/>
              <a:t>20.12.2024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07293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E4ED4-9AEF-434C-A4C0-AE5D2B3D52BC}" type="datetimeFigureOut">
              <a:rPr lang="lv-LV" smtClean="0"/>
              <a:t>20.12.2024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05693-AD58-4164-92D4-FC044B9AA79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38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ailiem.lv/u/sxwdd89sww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i.lu.lv/broks/" TargetMode="External"/><Relationship Id="rId2" Type="http://schemas.openxmlformats.org/officeDocument/2006/relationships/hyperlink" Target="mailto:andris.broks@lu.l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ndris.broks@lu.lv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logi.lu.lv/broks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319A786-06F9-35DB-8502-48613EEFCE50}"/>
              </a:ext>
            </a:extLst>
          </p:cNvPr>
          <p:cNvSpPr txBox="1"/>
          <p:nvPr/>
        </p:nvSpPr>
        <p:spPr>
          <a:xfrm>
            <a:off x="0" y="416153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b="1" dirty="0"/>
              <a:t>Esiet sveicināti,</a:t>
            </a:r>
          </a:p>
          <a:p>
            <a:pPr algn="ctr"/>
            <a:r>
              <a:rPr lang="lv-LV" sz="4000" b="1" dirty="0"/>
              <a:t> cien. Domātāji par sistēmisko  domāšanu!</a:t>
            </a:r>
          </a:p>
        </p:txBody>
      </p:sp>
      <p:pic>
        <p:nvPicPr>
          <p:cNvPr id="9" name="Attēls 8">
            <a:extLst>
              <a:ext uri="{FF2B5EF4-FFF2-40B4-BE49-F238E27FC236}">
                <a16:creationId xmlns:a16="http://schemas.microsoft.com/office/drawing/2014/main" id="{E89C9AE0-F866-2724-68F3-D87DDCA87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163" y="1925047"/>
            <a:ext cx="4658852" cy="4750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BCCA91C-035C-FC2D-6F65-CFC64BF4A4BD}"/>
              </a:ext>
            </a:extLst>
          </p:cNvPr>
          <p:cNvSpPr txBox="1"/>
          <p:nvPr/>
        </p:nvSpPr>
        <p:spPr>
          <a:xfrm>
            <a:off x="132238" y="2038247"/>
            <a:ext cx="641320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3200" b="1" dirty="0">
                <a:solidFill>
                  <a:schemeClr val="accent6">
                    <a:lumMod val="50000"/>
                  </a:schemeClr>
                </a:solidFill>
              </a:rPr>
              <a:t> Klāt pēdējā –</a:t>
            </a:r>
          </a:p>
          <a:p>
            <a:pPr algn="ctr"/>
            <a:r>
              <a:rPr lang="lv-LV" sz="3200" b="1" dirty="0">
                <a:solidFill>
                  <a:schemeClr val="accent6">
                    <a:lumMod val="50000"/>
                  </a:schemeClr>
                </a:solidFill>
              </a:rPr>
              <a:t> 16.studiju darba nedēļa,</a:t>
            </a:r>
          </a:p>
          <a:p>
            <a:pPr algn="ctr"/>
            <a:r>
              <a:rPr lang="lv-LV" sz="3200" b="1" dirty="0">
                <a:solidFill>
                  <a:schemeClr val="accent6">
                    <a:lumMod val="50000"/>
                  </a:schemeClr>
                </a:solidFill>
              </a:rPr>
              <a:t> kurā Ziemas saulgriežu, Jaunā gada un Ziemas eksāmenu sesijas  gaidīšanas noskaņās pārlūkosim aktuālo informāciju par gatavošanos mūsu darba  svētkiem : pētījuma galveno rezultātu ziņošanai, apspriešanai un novērtēšanai.  </a:t>
            </a:r>
          </a:p>
        </p:txBody>
      </p:sp>
    </p:spTree>
    <p:extLst>
      <p:ext uri="{BB962C8B-B14F-4D97-AF65-F5344CB8AC3E}">
        <p14:creationId xmlns:p14="http://schemas.microsoft.com/office/powerpoint/2010/main" val="147010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C9B29F51-733D-6C59-B242-67A15F5B124F}"/>
              </a:ext>
            </a:extLst>
          </p:cNvPr>
          <p:cNvSpPr txBox="1"/>
          <p:nvPr/>
        </p:nvSpPr>
        <p:spPr>
          <a:xfrm>
            <a:off x="-222897" y="550229"/>
            <a:ext cx="429889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lv-LV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Esam pabeiguši mūsu kārtējās attālinātās tiešsaistes audio/video ierakstīto daļu. </a:t>
            </a:r>
            <a:endParaRPr kumimoji="0" lang="lv-LV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1F5D94-108E-D0EF-03E0-5EAD8DDBD70F}"/>
              </a:ext>
            </a:extLst>
          </p:cNvPr>
          <p:cNvSpPr txBox="1"/>
          <p:nvPr/>
        </p:nvSpPr>
        <p:spPr>
          <a:xfrm>
            <a:off x="76155" y="2768341"/>
            <a:ext cx="365711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Taču vēl varam mūsu attālināto tiešsaisti kādu laiku nedaudz turpināt, sarunājoties bez audio/video ieraksta par kādu mums interesantu  brīvas izvēles tēmu. 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Attēls 1" descr="Attēls, kurā ir Ziemsvētki, sniegs, sniegavīrs, Santaklauss&#10;&#10;Apraksts ģenerēts automātiski">
            <a:extLst>
              <a:ext uri="{FF2B5EF4-FFF2-40B4-BE49-F238E27FC236}">
                <a16:creationId xmlns:a16="http://schemas.microsoft.com/office/drawing/2014/main" id="{433FE56F-58F4-6B49-89C5-F32B58D6AA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32" y="699086"/>
            <a:ext cx="3595790" cy="54598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C121B2-0E9A-38A1-6D2D-B4DE2CDF3A65}"/>
              </a:ext>
            </a:extLst>
          </p:cNvPr>
          <p:cNvSpPr txBox="1"/>
          <p:nvPr/>
        </p:nvSpPr>
        <p:spPr>
          <a:xfrm>
            <a:off x="8805461" y="978801"/>
            <a:ext cx="25182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rgbClr val="0000CC"/>
                </a:solidFill>
              </a:rPr>
              <a:t>Jaukus visiem </a:t>
            </a:r>
            <a:r>
              <a:rPr lang="lv-LV" sz="3200" b="1" dirty="0" err="1">
                <a:solidFill>
                  <a:srgbClr val="0000CC"/>
                </a:solidFill>
              </a:rPr>
              <a:t>Ziemasvētkus</a:t>
            </a:r>
            <a:r>
              <a:rPr lang="lv-LV" sz="3200" b="1" dirty="0">
                <a:solidFill>
                  <a:srgbClr val="0000CC"/>
                </a:solidFill>
              </a:rPr>
              <a:t> un lustīgu Laimīga un Mīlestībā vadīta Jaunā gada </a:t>
            </a:r>
          </a:p>
          <a:p>
            <a:pPr algn="ctr"/>
            <a:r>
              <a:rPr lang="lv-LV" sz="3200" b="1" dirty="0">
                <a:solidFill>
                  <a:srgbClr val="0000CC"/>
                </a:solidFill>
              </a:rPr>
              <a:t>sagaidīšanu!</a:t>
            </a:r>
            <a:endParaRPr lang="en-GB" sz="32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41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a 11">
            <a:extLst>
              <a:ext uri="{FF2B5EF4-FFF2-40B4-BE49-F238E27FC236}">
                <a16:creationId xmlns:a16="http://schemas.microsoft.com/office/drawing/2014/main" id="{1BC3F261-4488-3248-0867-F024443F2E37}"/>
              </a:ext>
            </a:extLst>
          </p:cNvPr>
          <p:cNvGrpSpPr/>
          <p:nvPr/>
        </p:nvGrpSpPr>
        <p:grpSpPr>
          <a:xfrm>
            <a:off x="13361" y="483361"/>
            <a:ext cx="12178639" cy="5920151"/>
            <a:chOff x="-111163" y="1024833"/>
            <a:chExt cx="12178639" cy="591861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16EF855-9A84-1BD8-9D98-9DDE2D66E5A5}"/>
                </a:ext>
              </a:extLst>
            </p:cNvPr>
            <p:cNvSpPr txBox="1"/>
            <p:nvPr/>
          </p:nvSpPr>
          <p:spPr>
            <a:xfrm>
              <a:off x="694718" y="4200478"/>
              <a:ext cx="10738349" cy="12000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lv-LV" sz="3200" b="1" dirty="0" err="1"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Pirmssvētku</a:t>
              </a:r>
              <a:r>
                <a:rPr lang="lv-LV" sz="3200" b="1" dirty="0">
                  <a:hlinkClick r:id="" action="ppaction://noaction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16. studiju darba nedēļas 20-22.2024 materiāli ir pieejami šeit</a:t>
              </a:r>
              <a:r>
                <a:rPr lang="lv-LV" sz="4000" b="1" dirty="0"/>
                <a:t>: </a:t>
              </a:r>
              <a:r>
                <a:rPr lang="lv-LV" sz="3200" b="1" u="none" strike="noStrike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  <a:hlinkClick r:id="rId3"/>
                </a:rPr>
                <a:t>https://failiem.lv/u/sxwdd89sww</a:t>
              </a:r>
              <a:endParaRPr lang="lv-LV" sz="3200" b="1" dirty="0">
                <a:solidFill>
                  <a:srgbClr val="0000FF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F2A55B-9C49-677C-CBD4-FE5CA7904276}"/>
                </a:ext>
              </a:extLst>
            </p:cNvPr>
            <p:cNvSpPr txBox="1"/>
            <p:nvPr/>
          </p:nvSpPr>
          <p:spPr>
            <a:xfrm>
              <a:off x="834202" y="1024833"/>
              <a:ext cx="5404335" cy="28615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C38C4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Lai mums visiem veiksmīgs  šī gada noslēgums, jauki Ziemassvētki un lustīga Jaunā 2025. gada sagaidīšana!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E31ECE5-C685-0F84-CEB9-CFF39AE376F4}"/>
                </a:ext>
              </a:extLst>
            </p:cNvPr>
            <p:cNvSpPr txBox="1"/>
            <p:nvPr/>
          </p:nvSpPr>
          <p:spPr>
            <a:xfrm>
              <a:off x="-111163" y="5604965"/>
              <a:ext cx="12178639" cy="1338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kumimoji="0" lang="lv-LV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Uz </a:t>
              </a:r>
              <a:r>
                <a:rPr lang="lv-LV" sz="36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tikšanos Jaunajā gadā, mūsu darba svētkos janvāra mēnesī!</a:t>
              </a:r>
            </a:p>
            <a:p>
              <a:pPr lvl="0" algn="ctr">
                <a:defRPr/>
              </a:pPr>
              <a:endParaRPr lang="lv-LV" sz="9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 algn="ctr">
                <a:defRPr/>
              </a:pPr>
              <a:r>
                <a:rPr lang="lv-LV" sz="3600" b="1" dirty="0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LAIMĪGU MUMS VISIEM JAUNO 2025. GADU !</a:t>
              </a:r>
              <a:endParaRPr kumimoji="0" lang="lv-LV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10" name="Attēls 9">
            <a:extLst>
              <a:ext uri="{FF2B5EF4-FFF2-40B4-BE49-F238E27FC236}">
                <a16:creationId xmlns:a16="http://schemas.microsoft.com/office/drawing/2014/main" id="{9AD65F88-2806-5AFA-AFA4-F2E551B063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60" y="537649"/>
            <a:ext cx="3689633" cy="27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46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>
            <a:extLst>
              <a:ext uri="{FF2B5EF4-FFF2-40B4-BE49-F238E27FC236}">
                <a16:creationId xmlns:a16="http://schemas.microsoft.com/office/drawing/2014/main" id="{5A13F21B-7264-4F3C-BE43-B156057A0164}"/>
              </a:ext>
            </a:extLst>
          </p:cNvPr>
          <p:cNvGrpSpPr/>
          <p:nvPr/>
        </p:nvGrpSpPr>
        <p:grpSpPr>
          <a:xfrm>
            <a:off x="321549" y="404228"/>
            <a:ext cx="11232506" cy="3586358"/>
            <a:chOff x="-934716" y="696741"/>
            <a:chExt cx="11232506" cy="358635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A8B9DE-C9A1-492E-BD66-2AF8F13B1E06}"/>
                </a:ext>
              </a:extLst>
            </p:cNvPr>
            <p:cNvSpPr txBox="1"/>
            <p:nvPr/>
          </p:nvSpPr>
          <p:spPr>
            <a:xfrm>
              <a:off x="6947525" y="1031064"/>
              <a:ext cx="3350265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lv-LV" sz="2800" b="1" dirty="0"/>
                <a:t>Latvijas Universitāte,</a:t>
              </a:r>
            </a:p>
            <a:p>
              <a:pPr algn="ctr"/>
              <a:r>
                <a:rPr lang="lv-LV" sz="2800" b="1" dirty="0"/>
                <a:t> LU emer. prof., Dr.fiz.</a:t>
              </a:r>
            </a:p>
            <a:p>
              <a:pPr algn="ctr"/>
              <a:r>
                <a:rPr lang="lv-LV" sz="2800" b="1" dirty="0"/>
                <a:t>ANDRIS BROKS</a:t>
              </a:r>
            </a:p>
            <a:p>
              <a:pPr algn="ctr"/>
              <a:endParaRPr lang="lv-LV" sz="800" b="1" dirty="0"/>
            </a:p>
            <a:p>
              <a:pPr algn="ctr"/>
              <a:r>
                <a:rPr lang="lv-LV" sz="2800" b="1" dirty="0"/>
                <a:t>Izvēles kurss</a:t>
              </a:r>
            </a:p>
            <a:p>
              <a:pPr algn="ctr"/>
              <a:r>
                <a:rPr lang="lv-LV" sz="2800" b="1" dirty="0"/>
                <a:t> «DOMĀŠANAS SISTEMOLOĢIJA»</a:t>
              </a:r>
              <a:r>
                <a:rPr lang="lv-LV" sz="1200" b="1" dirty="0">
                  <a:solidFill>
                    <a:srgbClr val="006600"/>
                  </a:solidFill>
                </a:rPr>
                <a:t> 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D8B9146-43B4-4531-A8F1-52A14ABDBF4B}"/>
                </a:ext>
              </a:extLst>
            </p:cNvPr>
            <p:cNvSpPr txBox="1"/>
            <p:nvPr/>
          </p:nvSpPr>
          <p:spPr>
            <a:xfrm>
              <a:off x="-934716" y="3452102"/>
              <a:ext cx="3706224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v-LV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2"/>
                </a:rPr>
                <a:t>andris.broks@lu.lv</a:t>
              </a:r>
              <a:r>
                <a:rPr kumimoji="0" lang="lv-LV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lv-LV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hlinkClick r:id="rId3"/>
                </a:rPr>
                <a:t>https://blogi.lu.lv/broks/</a:t>
              </a:r>
              <a:r>
                <a:rPr kumimoji="0" lang="lv-LV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CC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lang="lv-LV" dirty="0"/>
            </a:p>
          </p:txBody>
        </p:sp>
        <p:pic>
          <p:nvPicPr>
            <p:cNvPr id="9" name="Attēls 8" descr="Attēls, kurā ir teksts, dators, elektronika&#10;&#10;Apraksts ģenerēts automātiski">
              <a:extLst>
                <a:ext uri="{FF2B5EF4-FFF2-40B4-BE49-F238E27FC236}">
                  <a16:creationId xmlns:a16="http://schemas.microsoft.com/office/drawing/2014/main" id="{A13E14D3-4282-4C61-9255-92A886EE24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194" y="696741"/>
              <a:ext cx="4301081" cy="3262432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B8AA40-51AB-4B3B-B82A-214D2DD52AF1}"/>
              </a:ext>
            </a:extLst>
          </p:cNvPr>
          <p:cNvSpPr txBox="1"/>
          <p:nvPr/>
        </p:nvSpPr>
        <p:spPr>
          <a:xfrm>
            <a:off x="108271" y="4116304"/>
            <a:ext cx="12083729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DS(1)24-25  -  2024/2025. akadēmiskā gada 1. semestris</a:t>
            </a:r>
          </a:p>
          <a:p>
            <a:pPr algn="ctr">
              <a:defRPr/>
            </a:pPr>
            <a:r>
              <a:rPr lang="lv-LV" sz="3000" b="1" dirty="0">
                <a:solidFill>
                  <a:schemeClr val="accent2">
                    <a:lumMod val="50000"/>
                  </a:schemeClr>
                </a:solidFill>
                <a:latin typeface="Calibri" panose="020F0502020204030204"/>
              </a:rPr>
              <a:t>Sešpadsmitā </a:t>
            </a:r>
            <a:r>
              <a:rPr kumimoji="0" lang="lv-LV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studiju darba nedēļa : 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NOBEIGUMS(</a:t>
            </a:r>
            <a:r>
              <a:rPr lang="lv-LV" sz="32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alibri" panose="020F0502020204030204"/>
              </a:rPr>
              <a:t>16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</a:t>
            </a:r>
            <a:r>
              <a:rPr lang="lv-LV" sz="2800" b="1" dirty="0">
                <a:solidFill>
                  <a:schemeClr val="accent2">
                    <a:lumMod val="50000"/>
                  </a:schemeClr>
                </a:solidFill>
                <a:highlight>
                  <a:srgbClr val="FFFF00"/>
                </a:highlight>
                <a:latin typeface="Calibri" panose="020F0502020204030204"/>
              </a:rPr>
              <a:t>(Tuvojas gadu mija un Ziemas eksāmenu sesija) </a:t>
            </a:r>
          </a:p>
          <a:p>
            <a:pPr algn="ctr"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20.12.</a:t>
            </a: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 – 22.12.24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Attālināta tiešsaistes interaktīvā saziņa </a:t>
            </a:r>
            <a:r>
              <a:rPr lang="lv-LV" sz="2800" b="1" dirty="0">
                <a:solidFill>
                  <a:prstClr val="black"/>
                </a:solidFill>
                <a:highlight>
                  <a:srgbClr val="FFFF00"/>
                </a:highlight>
                <a:latin typeface="Calibri" panose="020F0502020204030204"/>
              </a:rPr>
              <a:t>20.12.24</a:t>
            </a: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Microsoft </a:t>
            </a:r>
            <a:r>
              <a:rPr kumimoji="0" lang="lv-LV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Teams</a:t>
            </a:r>
            <a:r>
              <a:rPr kumimoji="0" lang="lv-LV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sistēmā</a:t>
            </a:r>
          </a:p>
        </p:txBody>
      </p:sp>
      <p:pic>
        <p:nvPicPr>
          <p:cNvPr id="4" name="Attēls 3" descr="Attēls, kurā ir persona, cilvēka seja, apģērbs, smaids&#10;&#10;Apraksts ģenerēts automātiski">
            <a:extLst>
              <a:ext uri="{FF2B5EF4-FFF2-40B4-BE49-F238E27FC236}">
                <a16:creationId xmlns:a16="http://schemas.microsoft.com/office/drawing/2014/main" id="{0FB73AB2-0280-D57E-751E-562B9716BD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14" y="443314"/>
            <a:ext cx="1682847" cy="275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962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319E3E-E2F9-ADC9-5C4B-8C72935284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a 19">
            <a:extLst>
              <a:ext uri="{FF2B5EF4-FFF2-40B4-BE49-F238E27FC236}">
                <a16:creationId xmlns:a16="http://schemas.microsoft.com/office/drawing/2014/main" id="{7EB91870-48A8-2C77-946E-D76F80775D1D}"/>
              </a:ext>
            </a:extLst>
          </p:cNvPr>
          <p:cNvGrpSpPr/>
          <p:nvPr/>
        </p:nvGrpSpPr>
        <p:grpSpPr>
          <a:xfrm>
            <a:off x="598594" y="1425692"/>
            <a:ext cx="11312974" cy="3931963"/>
            <a:chOff x="428793" y="1238876"/>
            <a:chExt cx="11396937" cy="3753605"/>
          </a:xfrm>
        </p:grpSpPr>
        <p:grpSp>
          <p:nvGrpSpPr>
            <p:cNvPr id="13" name="Grupa 12">
              <a:extLst>
                <a:ext uri="{FF2B5EF4-FFF2-40B4-BE49-F238E27FC236}">
                  <a16:creationId xmlns:a16="http://schemas.microsoft.com/office/drawing/2014/main" id="{85940C0B-80FE-7ADD-B400-6EE3692D8CC1}"/>
                </a:ext>
              </a:extLst>
            </p:cNvPr>
            <p:cNvGrpSpPr/>
            <p:nvPr/>
          </p:nvGrpSpPr>
          <p:grpSpPr>
            <a:xfrm>
              <a:off x="428793" y="1238876"/>
              <a:ext cx="2238090" cy="3589805"/>
              <a:chOff x="69148" y="1823293"/>
              <a:chExt cx="2238090" cy="2645370"/>
            </a:xfrm>
          </p:grpSpPr>
          <p:sp>
            <p:nvSpPr>
              <p:cNvPr id="2" name="Taisnstūris 1">
                <a:extLst>
                  <a:ext uri="{FF2B5EF4-FFF2-40B4-BE49-F238E27FC236}">
                    <a16:creationId xmlns:a16="http://schemas.microsoft.com/office/drawing/2014/main" id="{68E377C7-2B4F-B8ED-F190-2E776E2A4F89}"/>
                  </a:ext>
                </a:extLst>
              </p:cNvPr>
              <p:cNvSpPr/>
              <p:nvPr/>
            </p:nvSpPr>
            <p:spPr>
              <a:xfrm>
                <a:off x="69148" y="2195243"/>
                <a:ext cx="2238090" cy="22734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:r>
                  <a:rPr lang="lv-LV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1.daļa </a:t>
                </a:r>
              </a:p>
              <a:p>
                <a:pPr lvl="0" algn="ctr"/>
                <a:r>
                  <a:rPr lang="lv-LV" sz="2800" b="1" dirty="0">
                    <a:solidFill>
                      <a:srgbClr val="0000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DOMU PASAULE</a:t>
                </a:r>
              </a:p>
              <a:p>
                <a:pPr lvl="0" algn="ctr"/>
                <a:r>
                  <a:rPr lang="lv-LV" sz="24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2.nodaļa </a:t>
                </a:r>
                <a:r>
                  <a:rPr lang="lv-LV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–</a:t>
                </a:r>
              </a:p>
              <a:p>
                <a:pPr lvl="0" algn="ctr"/>
                <a:r>
                  <a:rPr lang="lv-LV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DP sakārtotība</a:t>
                </a:r>
              </a:p>
              <a:p>
                <a:pPr lvl="0" algn="ctr"/>
                <a:r>
                  <a:rPr lang="lv-LV" sz="24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1.nodaļa </a:t>
                </a:r>
                <a:r>
                  <a:rPr lang="lv-LV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</a:p>
              <a:p>
                <a:pPr lvl="0" algn="ctr"/>
                <a:r>
                  <a:rPr lang="lv-LV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Domas, domāšana</a:t>
                </a:r>
              </a:p>
            </p:txBody>
          </p:sp>
          <p:sp>
            <p:nvSpPr>
              <p:cNvPr id="6" name="Taisnstūris 5">
                <a:extLst>
                  <a:ext uri="{FF2B5EF4-FFF2-40B4-BE49-F238E27FC236}">
                    <a16:creationId xmlns:a16="http://schemas.microsoft.com/office/drawing/2014/main" id="{A4905231-73BF-5E77-4902-D72B26941B4E}"/>
                  </a:ext>
                </a:extLst>
              </p:cNvPr>
              <p:cNvSpPr/>
              <p:nvPr/>
            </p:nvSpPr>
            <p:spPr>
              <a:xfrm>
                <a:off x="779520" y="1823293"/>
                <a:ext cx="184731" cy="2721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dirty="0">
                  <a:solidFill>
                    <a:srgbClr val="0000FF"/>
                  </a:solidFill>
                </a:endParaRPr>
              </a:p>
            </p:txBody>
          </p:sp>
        </p:grpSp>
        <p:grpSp>
          <p:nvGrpSpPr>
            <p:cNvPr id="19" name="Grupa 18">
              <a:extLst>
                <a:ext uri="{FF2B5EF4-FFF2-40B4-BE49-F238E27FC236}">
                  <a16:creationId xmlns:a16="http://schemas.microsoft.com/office/drawing/2014/main" id="{1E3B2E10-998B-D502-3CDE-0FCA2B0EB5F9}"/>
                </a:ext>
              </a:extLst>
            </p:cNvPr>
            <p:cNvGrpSpPr/>
            <p:nvPr/>
          </p:nvGrpSpPr>
          <p:grpSpPr>
            <a:xfrm>
              <a:off x="8487991" y="1535480"/>
              <a:ext cx="3337739" cy="3157788"/>
              <a:chOff x="8977190" y="874987"/>
              <a:chExt cx="3337739" cy="3157788"/>
            </a:xfrm>
          </p:grpSpPr>
          <p:sp>
            <p:nvSpPr>
              <p:cNvPr id="3" name="Taisnstūris 2">
                <a:extLst>
                  <a:ext uri="{FF2B5EF4-FFF2-40B4-BE49-F238E27FC236}">
                    <a16:creationId xmlns:a16="http://schemas.microsoft.com/office/drawing/2014/main" id="{2C762B01-1BFC-A7F2-2148-9CCAE0B2EB76}"/>
                  </a:ext>
                </a:extLst>
              </p:cNvPr>
              <p:cNvSpPr/>
              <p:nvPr/>
            </p:nvSpPr>
            <p:spPr>
              <a:xfrm>
                <a:off x="8977190" y="947713"/>
                <a:ext cx="3337739" cy="3085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lv-LV" sz="2800" b="1" dirty="0">
                    <a:solidFill>
                      <a:srgbClr val="00863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    3.daļa</a:t>
                </a:r>
              </a:p>
              <a:p>
                <a:pPr lvl="0" algn="ctr"/>
                <a:r>
                  <a:rPr lang="lv-LV" sz="2800" b="1" dirty="0">
                    <a:solidFill>
                      <a:srgbClr val="00863D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SISTĒMU TEORIJA    PRAKSĒ                      </a:t>
                </a:r>
                <a:r>
                  <a:rPr lang="lv-LV" sz="24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5.nod. V</a:t>
                </a:r>
                <a:r>
                  <a:rPr lang="lv-LV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isums,</a:t>
                </a:r>
              </a:p>
              <a:p>
                <a:pPr lvl="0" algn="ctr"/>
                <a:r>
                  <a:rPr lang="lv-LV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Cilvēks, Dzīve     </a:t>
                </a:r>
                <a:r>
                  <a:rPr lang="lv-LV" sz="2400" b="1" dirty="0">
                    <a:highlight>
                      <a:srgbClr val="FFFF00"/>
                    </a:highlight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             6.nod. </a:t>
                </a:r>
                <a:r>
                  <a:rPr lang="lv-LV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Valsts, </a:t>
                </a:r>
              </a:p>
              <a:p>
                <a:pPr lvl="0" algn="ctr"/>
                <a:r>
                  <a:rPr lang="lv-LV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Pētniecība, </a:t>
                </a:r>
              </a:p>
              <a:p>
                <a:pPr lvl="0" algn="ctr"/>
                <a:r>
                  <a:rPr lang="lv-LV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     Izglītība       </a:t>
                </a:r>
              </a:p>
            </p:txBody>
          </p:sp>
          <p:sp>
            <p:nvSpPr>
              <p:cNvPr id="8" name="Taisnstūris 7">
                <a:extLst>
                  <a:ext uri="{FF2B5EF4-FFF2-40B4-BE49-F238E27FC236}">
                    <a16:creationId xmlns:a16="http://schemas.microsoft.com/office/drawing/2014/main" id="{251DFC90-9B3F-2718-28BB-5A996457B97C}"/>
                  </a:ext>
                </a:extLst>
              </p:cNvPr>
              <p:cNvSpPr/>
              <p:nvPr/>
            </p:nvSpPr>
            <p:spPr>
              <a:xfrm>
                <a:off x="10304809" y="874987"/>
                <a:ext cx="148907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endParaRPr lang="lv-LV" sz="3200" b="1" dirty="0">
                  <a:solidFill>
                    <a:srgbClr val="00763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" name="Grupa 17">
              <a:extLst>
                <a:ext uri="{FF2B5EF4-FFF2-40B4-BE49-F238E27FC236}">
                  <a16:creationId xmlns:a16="http://schemas.microsoft.com/office/drawing/2014/main" id="{D78658A2-02D1-47E3-FB39-BF962FA13FC6}"/>
                </a:ext>
              </a:extLst>
            </p:cNvPr>
            <p:cNvGrpSpPr/>
            <p:nvPr/>
          </p:nvGrpSpPr>
          <p:grpSpPr>
            <a:xfrm>
              <a:off x="2999052" y="1645660"/>
              <a:ext cx="5502541" cy="3346821"/>
              <a:chOff x="2999052" y="1645660"/>
              <a:chExt cx="5502541" cy="3346821"/>
            </a:xfrm>
          </p:grpSpPr>
          <p:sp>
            <p:nvSpPr>
              <p:cNvPr id="9" name="Taisnstūris 8">
                <a:extLst>
                  <a:ext uri="{FF2B5EF4-FFF2-40B4-BE49-F238E27FC236}">
                    <a16:creationId xmlns:a16="http://schemas.microsoft.com/office/drawing/2014/main" id="{C94EC80D-2B1D-7A18-45BA-B1F6FC2B0132}"/>
                  </a:ext>
                </a:extLst>
              </p:cNvPr>
              <p:cNvSpPr/>
              <p:nvPr/>
            </p:nvSpPr>
            <p:spPr>
              <a:xfrm>
                <a:off x="4933673" y="1659956"/>
                <a:ext cx="186102" cy="3525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17" name="Grupa 16">
                <a:extLst>
                  <a:ext uri="{FF2B5EF4-FFF2-40B4-BE49-F238E27FC236}">
                    <a16:creationId xmlns:a16="http://schemas.microsoft.com/office/drawing/2014/main" id="{EE4E96EF-3D43-64E3-A948-B4EDE18C57B4}"/>
                  </a:ext>
                </a:extLst>
              </p:cNvPr>
              <p:cNvGrpSpPr/>
              <p:nvPr/>
            </p:nvGrpSpPr>
            <p:grpSpPr>
              <a:xfrm>
                <a:off x="2999052" y="1645660"/>
                <a:ext cx="5502541" cy="3346821"/>
                <a:chOff x="3201459" y="1825198"/>
                <a:chExt cx="5502541" cy="3346821"/>
              </a:xfrm>
            </p:grpSpPr>
            <p:sp>
              <p:nvSpPr>
                <p:cNvPr id="7" name="Augšupvērstā bultiņa 2">
                  <a:extLst>
                    <a:ext uri="{FF2B5EF4-FFF2-40B4-BE49-F238E27FC236}">
                      <a16:creationId xmlns:a16="http://schemas.microsoft.com/office/drawing/2014/main" id="{64908FEF-0802-458D-2A3C-AF8C750ABB45}"/>
                    </a:ext>
                  </a:extLst>
                </p:cNvPr>
                <p:cNvSpPr/>
                <p:nvPr/>
              </p:nvSpPr>
              <p:spPr>
                <a:xfrm rot="1406421" flipH="1">
                  <a:off x="3201459" y="1890815"/>
                  <a:ext cx="397198" cy="3281204"/>
                </a:xfrm>
                <a:prstGeom prst="upArrow">
                  <a:avLst>
                    <a:gd name="adj1" fmla="val 50000"/>
                    <a:gd name="adj2" fmla="val 57002"/>
                  </a:avLst>
                </a:prstGeom>
                <a:solidFill>
                  <a:srgbClr val="0000FF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10" name="Taisnstūris 9">
                  <a:extLst>
                    <a:ext uri="{FF2B5EF4-FFF2-40B4-BE49-F238E27FC236}">
                      <a16:creationId xmlns:a16="http://schemas.microsoft.com/office/drawing/2014/main" id="{D29FD064-4C06-42A9-9EFE-EE575366F8A3}"/>
                    </a:ext>
                  </a:extLst>
                </p:cNvPr>
                <p:cNvSpPr/>
                <p:nvPr/>
              </p:nvSpPr>
              <p:spPr>
                <a:xfrm>
                  <a:off x="4696113" y="2051075"/>
                  <a:ext cx="2437207" cy="13221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lv-LV" sz="2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2. daļa </a:t>
                  </a:r>
                  <a:endParaRPr lang="en-US" sz="2800" dirty="0">
                    <a:solidFill>
                      <a:srgbClr val="FF0000"/>
                    </a:solidFill>
                  </a:endParaRPr>
                </a:p>
                <a:p>
                  <a:pPr algn="ctr"/>
                  <a:r>
                    <a:rPr lang="lv-LV" sz="2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SISTĒMISKĀ</a:t>
                  </a:r>
                </a:p>
                <a:p>
                  <a:pPr algn="ctr"/>
                  <a:r>
                    <a:rPr lang="lv-LV" sz="2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DOMĀŠANA</a:t>
                  </a:r>
                </a:p>
              </p:txBody>
            </p:sp>
            <p:sp>
              <p:nvSpPr>
                <p:cNvPr id="11" name="Labā bultiņa 3">
                  <a:extLst>
                    <a:ext uri="{FF2B5EF4-FFF2-40B4-BE49-F238E27FC236}">
                      <a16:creationId xmlns:a16="http://schemas.microsoft.com/office/drawing/2014/main" id="{EF3F3837-1B3D-8BE6-6568-1347E55547C9}"/>
                    </a:ext>
                  </a:extLst>
                </p:cNvPr>
                <p:cNvSpPr/>
                <p:nvPr/>
              </p:nvSpPr>
              <p:spPr>
                <a:xfrm>
                  <a:off x="4217881" y="1825198"/>
                  <a:ext cx="3339894" cy="339697"/>
                </a:xfrm>
                <a:prstGeom prst="rightArrow">
                  <a:avLst/>
                </a:prstGeom>
                <a:solidFill>
                  <a:srgbClr val="FF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>
                    <a:solidFill>
                      <a:srgbClr val="C00000"/>
                    </a:solidFill>
                  </a:endParaRPr>
                </a:p>
              </p:txBody>
            </p:sp>
            <p:sp>
              <p:nvSpPr>
                <p:cNvPr id="12" name="Augšupvērstā bultiņa 5">
                  <a:extLst>
                    <a:ext uri="{FF2B5EF4-FFF2-40B4-BE49-F238E27FC236}">
                      <a16:creationId xmlns:a16="http://schemas.microsoft.com/office/drawing/2014/main" id="{A1068F4E-8B20-9103-8ADC-1CB906E5AACE}"/>
                    </a:ext>
                  </a:extLst>
                </p:cNvPr>
                <p:cNvSpPr/>
                <p:nvPr/>
              </p:nvSpPr>
              <p:spPr>
                <a:xfrm rot="9147536">
                  <a:off x="8209443" y="1868481"/>
                  <a:ext cx="494557" cy="3238594"/>
                </a:xfrm>
                <a:prstGeom prst="upArrow">
                  <a:avLst/>
                </a:prstGeom>
                <a:solidFill>
                  <a:srgbClr val="1B7F13"/>
                </a:solidFill>
                <a:ln>
                  <a:solidFill>
                    <a:srgbClr val="0033C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lv-LV">
                    <a:solidFill>
                      <a:srgbClr val="006600"/>
                    </a:solidFill>
                  </a:endParaRP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25B8956-E125-4576-8D6E-E89217074C7C}"/>
                    </a:ext>
                  </a:extLst>
                </p:cNvPr>
                <p:cNvSpPr txBox="1"/>
                <p:nvPr/>
              </p:nvSpPr>
              <p:spPr>
                <a:xfrm>
                  <a:off x="3637638" y="3260015"/>
                  <a:ext cx="2713595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lv-LV" sz="2400" b="1" i="1" dirty="0">
                      <a:highlight>
                        <a:srgbClr val="FFFF00"/>
                      </a:highligh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3.nodaļa</a:t>
                  </a:r>
                </a:p>
                <a:p>
                  <a:pPr algn="ctr"/>
                  <a:r>
                    <a:rPr lang="lv-LV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SISTĒMAS, </a:t>
                  </a:r>
                </a:p>
                <a:p>
                  <a:pPr algn="ctr"/>
                  <a:r>
                    <a:rPr lang="lv-LV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sistēmu vispārīgās īpašības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E71FAA1C-A499-31B8-D46A-0DAAB84D6552}"/>
                    </a:ext>
                  </a:extLst>
                </p:cNvPr>
                <p:cNvSpPr txBox="1"/>
                <p:nvPr/>
              </p:nvSpPr>
              <p:spPr>
                <a:xfrm>
                  <a:off x="5624540" y="3295616"/>
                  <a:ext cx="2832181" cy="14984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lv-LV" sz="2400" b="1" i="1" dirty="0">
                      <a:highlight>
                        <a:srgbClr val="FFFF00"/>
                      </a:highligh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4.nodaļa </a:t>
                  </a:r>
                </a:p>
                <a:p>
                  <a:pPr algn="ctr"/>
                  <a:r>
                    <a:rPr lang="lv-LV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Sistēmu </a:t>
                  </a:r>
                </a:p>
                <a:p>
                  <a:pPr algn="ctr"/>
                  <a:r>
                    <a:rPr lang="lv-LV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teoriju </a:t>
                  </a:r>
                </a:p>
                <a:p>
                  <a:pPr algn="ctr"/>
                  <a:r>
                    <a:rPr lang="lv-LV" sz="2400" b="1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ĀBECE</a:t>
                  </a:r>
                </a:p>
              </p:txBody>
            </p:sp>
          </p:grpSp>
        </p:grp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8C5B210-ABD5-36C2-65A1-511BFCD85D49}"/>
              </a:ext>
            </a:extLst>
          </p:cNvPr>
          <p:cNvSpPr txBox="1"/>
          <p:nvPr/>
        </p:nvSpPr>
        <p:spPr>
          <a:xfrm>
            <a:off x="530630" y="5743585"/>
            <a:ext cx="1852665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lv-LV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IEVADS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3BDFCB-277B-F23D-B1C6-13019D89EB9B}"/>
              </a:ext>
            </a:extLst>
          </p:cNvPr>
          <p:cNvSpPr txBox="1"/>
          <p:nvPr/>
        </p:nvSpPr>
        <p:spPr>
          <a:xfrm>
            <a:off x="9397383" y="5686878"/>
            <a:ext cx="2622845" cy="52322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NOBEIGUMS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957039-CE7A-C670-C404-F200A2ECCE71}"/>
              </a:ext>
            </a:extLst>
          </p:cNvPr>
          <p:cNvSpPr txBox="1"/>
          <p:nvPr/>
        </p:nvSpPr>
        <p:spPr>
          <a:xfrm>
            <a:off x="2820196" y="4933283"/>
            <a:ext cx="639153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28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Studijas īstenojas</a:t>
            </a:r>
          </a:p>
          <a:p>
            <a:pPr algn="ctr"/>
            <a:r>
              <a:rPr lang="lv-LV" sz="28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SAKĀRTOTI jeb SISTĒMISKI</a:t>
            </a:r>
          </a:p>
          <a:p>
            <a:pPr algn="ctr"/>
            <a:r>
              <a:rPr lang="lv-LV" sz="28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telpā (saturs/domas Domu pasaulē)</a:t>
            </a:r>
          </a:p>
          <a:p>
            <a:pPr algn="ctr"/>
            <a:r>
              <a:rPr lang="lv-LV" sz="28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un laikā (process smadzenēs/domāšana)   </a:t>
            </a:r>
            <a:endParaRPr lang="en-GB" sz="2800" b="1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C88511-C525-68C8-990F-538C6A9AA431}"/>
              </a:ext>
            </a:extLst>
          </p:cNvPr>
          <p:cNvSpPr txBox="1"/>
          <p:nvPr/>
        </p:nvSpPr>
        <p:spPr>
          <a:xfrm>
            <a:off x="-22399" y="228149"/>
            <a:ext cx="120426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/>
              <a:t>Studiju kurss «DOMĀŠANAS SISTEMOLOĢIJA»  īstenojas kā vispārizglītojošs zinātniskais pētījums «SISTĒMISKĀ DOMĀŠANA» un </a:t>
            </a:r>
            <a:r>
              <a:rPr lang="lv-LV" sz="3200" b="1" u="sng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studiju procesu kopumā  raksturo vienota struktūra</a:t>
            </a:r>
            <a:r>
              <a:rPr lang="lv-LV" sz="3200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3200" b="1" u="sng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74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3A6E28-893B-E57E-B783-A5B5DFEABD55}"/>
              </a:ext>
            </a:extLst>
          </p:cNvPr>
          <p:cNvSpPr txBox="1"/>
          <p:nvPr/>
        </p:nvSpPr>
        <p:spPr>
          <a:xfrm>
            <a:off x="104931" y="314793"/>
            <a:ext cx="120870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>
                <a:highlight>
                  <a:srgbClr val="FFFF00"/>
                </a:highlight>
              </a:rPr>
              <a:t>Ikviena CILVĒKDARBĪBA (fiziskā un garīgā, vadība un izpilde, mākslinieciskā, praktiskā, zinātniskā) kā D A R B Ī B A  ir process laikā un telpā, kas raksturojas ar šī procesa lielumu jeb apjomu, kuru sauc par DARBU un apzīmē ar lielo burtu A  </a:t>
            </a:r>
            <a:endParaRPr lang="en-GB" sz="3600" b="1" dirty="0"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27FE1-C08C-FCE8-CD8F-DD3FBD435335}"/>
              </a:ext>
            </a:extLst>
          </p:cNvPr>
          <p:cNvSpPr txBox="1"/>
          <p:nvPr/>
        </p:nvSpPr>
        <p:spPr>
          <a:xfrm>
            <a:off x="494675" y="2726131"/>
            <a:ext cx="116973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/>
              <a:t>Ikviens veiktais DARBS raksturo kādas noteiktas Cilvēka DZĪVES   vajadzības apmierināšanas procesā veiktās                      </a:t>
            </a:r>
            <a:r>
              <a:rPr lang="lv-LV" sz="3600" b="1" dirty="0">
                <a:solidFill>
                  <a:srgbClr val="FF0000"/>
                </a:solidFill>
              </a:rPr>
              <a:t>M I J I E D A R B Ī B AS,</a:t>
            </a:r>
          </a:p>
          <a:p>
            <a:pPr algn="ctr"/>
            <a:r>
              <a:rPr lang="lv-LV" sz="3600" b="1" dirty="0"/>
              <a:t> kuras savukārt raksturo jēdzieni  SPĒKS &lt;F&gt; (fiziskais un garīgais) , DARBS &lt;A&gt;(fiziskais un garīgais), ENERĢIJA &lt;E&gt; (fiziskā un garīgā) un kuri ir </a:t>
            </a:r>
            <a:r>
              <a:rPr lang="lv-LV" sz="3600" b="1" dirty="0" err="1"/>
              <a:t>kopsaistīti</a:t>
            </a:r>
            <a:r>
              <a:rPr lang="lv-LV" sz="3600" b="1" dirty="0"/>
              <a:t> vispārīgā formulā  A(t)=F(t) </a:t>
            </a:r>
            <a:r>
              <a:rPr lang="lv-LV" sz="3200" b="1" dirty="0"/>
              <a:t>reiz</a:t>
            </a:r>
            <a:r>
              <a:rPr lang="lv-LV" sz="3600" b="1" dirty="0"/>
              <a:t> s(t) = E(t). </a:t>
            </a:r>
            <a:r>
              <a:rPr lang="lv-LV" sz="3600" b="1" u="sng" dirty="0"/>
              <a:t>Visi šie raksturlielumi ir mainīgi!</a:t>
            </a:r>
            <a:endParaRPr lang="en-GB" sz="3600" b="1" u="sng" dirty="0"/>
          </a:p>
        </p:txBody>
      </p:sp>
    </p:spTree>
    <p:extLst>
      <p:ext uri="{BB962C8B-B14F-4D97-AF65-F5344CB8AC3E}">
        <p14:creationId xmlns:p14="http://schemas.microsoft.com/office/powerpoint/2010/main" val="1061822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8A802D-9381-6DCD-79D5-3F353FBA5622}"/>
              </a:ext>
            </a:extLst>
          </p:cNvPr>
          <p:cNvSpPr txBox="1"/>
          <p:nvPr/>
        </p:nvSpPr>
        <p:spPr>
          <a:xfrm>
            <a:off x="132521" y="196577"/>
            <a:ext cx="119269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600" b="1" dirty="0"/>
              <a:t>Mūsu studiju kurss kā </a:t>
            </a:r>
            <a:r>
              <a:rPr lang="lv-LV" sz="3600" b="1" dirty="0">
                <a:highlight>
                  <a:srgbClr val="FFFF00"/>
                </a:highlight>
              </a:rPr>
              <a:t>procesuāla SISTĒMA arī raksturojas ar virknes un </a:t>
            </a:r>
            <a:r>
              <a:rPr lang="lv-LV" sz="3600" b="1" dirty="0" err="1">
                <a:highlight>
                  <a:srgbClr val="FFFF00"/>
                </a:highlight>
              </a:rPr>
              <a:t>paralelās</a:t>
            </a:r>
            <a:r>
              <a:rPr lang="lv-LV" sz="3600" b="1" dirty="0">
                <a:highlight>
                  <a:srgbClr val="FFFF00"/>
                </a:highlight>
              </a:rPr>
              <a:t> darbības procesiem, kurus pa daļām un kopumā raksturo  vispārīgais jēdziens «DARBS»  </a:t>
            </a:r>
            <a:endParaRPr lang="en-GB" sz="3600" b="1" i="1" dirty="0"/>
          </a:p>
        </p:txBody>
      </p:sp>
      <p:grpSp>
        <p:nvGrpSpPr>
          <p:cNvPr id="21" name="Grupa 20">
            <a:extLst>
              <a:ext uri="{FF2B5EF4-FFF2-40B4-BE49-F238E27FC236}">
                <a16:creationId xmlns:a16="http://schemas.microsoft.com/office/drawing/2014/main" id="{8C365DC2-21DA-1409-585B-355D5862FCD1}"/>
              </a:ext>
            </a:extLst>
          </p:cNvPr>
          <p:cNvGrpSpPr/>
          <p:nvPr/>
        </p:nvGrpSpPr>
        <p:grpSpPr>
          <a:xfrm>
            <a:off x="345304" y="4759600"/>
            <a:ext cx="5638184" cy="1678172"/>
            <a:chOff x="534336" y="4740032"/>
            <a:chExt cx="5638184" cy="1678172"/>
          </a:xfrm>
        </p:grpSpPr>
        <p:grpSp>
          <p:nvGrpSpPr>
            <p:cNvPr id="20" name="Grupa 19">
              <a:extLst>
                <a:ext uri="{FF2B5EF4-FFF2-40B4-BE49-F238E27FC236}">
                  <a16:creationId xmlns:a16="http://schemas.microsoft.com/office/drawing/2014/main" id="{7F0A9D75-CE4F-677C-9CEC-C31A5E1F78E4}"/>
                </a:ext>
              </a:extLst>
            </p:cNvPr>
            <p:cNvGrpSpPr/>
            <p:nvPr/>
          </p:nvGrpSpPr>
          <p:grpSpPr>
            <a:xfrm>
              <a:off x="534336" y="4740032"/>
              <a:ext cx="5638184" cy="1678172"/>
              <a:chOff x="599861" y="4764188"/>
              <a:chExt cx="5638184" cy="1678172"/>
            </a:xfrm>
          </p:grpSpPr>
          <p:cxnSp>
            <p:nvCxnSpPr>
              <p:cNvPr id="30" name="Taisns bultveida savienotājs 29">
                <a:extLst>
                  <a:ext uri="{FF2B5EF4-FFF2-40B4-BE49-F238E27FC236}">
                    <a16:creationId xmlns:a16="http://schemas.microsoft.com/office/drawing/2014/main" id="{30783B6F-14EC-7F24-3A01-90E355A215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99861" y="6346821"/>
                <a:ext cx="5638184" cy="95539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34F0EC4-C1D8-CF81-94C5-9ECAF1382481}"/>
                  </a:ext>
                </a:extLst>
              </p:cNvPr>
              <p:cNvSpPr txBox="1"/>
              <p:nvPr/>
            </p:nvSpPr>
            <p:spPr>
              <a:xfrm>
                <a:off x="711233" y="4764188"/>
                <a:ext cx="538476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2800" b="1" dirty="0"/>
                  <a:t>   Padarītā DARBA lielums</a:t>
                </a:r>
              </a:p>
              <a:p>
                <a:r>
                  <a:rPr lang="lv-LV" sz="2800" b="1" dirty="0"/>
                  <a:t>      A(t) = A(1)+A(2)+A(3)+A(4)+A(5) </a:t>
                </a:r>
              </a:p>
              <a:p>
                <a:r>
                  <a:rPr lang="lv-LV" sz="2800" b="1" dirty="0"/>
                  <a:t>                             Laiks t (</a:t>
                </a:r>
                <a:r>
                  <a:rPr lang="lv-LV" sz="2800" b="1" dirty="0" err="1"/>
                  <a:t>time</a:t>
                </a:r>
                <a:r>
                  <a:rPr lang="lv-LV" sz="2800" b="1" dirty="0"/>
                  <a:t>)</a:t>
                </a:r>
                <a:endParaRPr lang="en-GB" sz="2800" b="1" dirty="0"/>
              </a:p>
            </p:txBody>
          </p:sp>
        </p:grpSp>
        <p:cxnSp>
          <p:nvCxnSpPr>
            <p:cNvPr id="34" name="Taisns bultveida savienotājs 33">
              <a:extLst>
                <a:ext uri="{FF2B5EF4-FFF2-40B4-BE49-F238E27FC236}">
                  <a16:creationId xmlns:a16="http://schemas.microsoft.com/office/drawing/2014/main" id="{2C8D3260-FC02-918F-E30D-28D17C6ACEC5}"/>
                </a:ext>
              </a:extLst>
            </p:cNvPr>
            <p:cNvCxnSpPr/>
            <p:nvPr/>
          </p:nvCxnSpPr>
          <p:spPr>
            <a:xfrm flipV="1">
              <a:off x="889898" y="5497274"/>
              <a:ext cx="0" cy="89731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upa 15">
            <a:extLst>
              <a:ext uri="{FF2B5EF4-FFF2-40B4-BE49-F238E27FC236}">
                <a16:creationId xmlns:a16="http://schemas.microsoft.com/office/drawing/2014/main" id="{C9C4D16B-B88D-1D1C-AFAA-3F943D08D04F}"/>
              </a:ext>
            </a:extLst>
          </p:cNvPr>
          <p:cNvGrpSpPr/>
          <p:nvPr/>
        </p:nvGrpSpPr>
        <p:grpSpPr>
          <a:xfrm>
            <a:off x="132521" y="2319886"/>
            <a:ext cx="5820174" cy="2089747"/>
            <a:chOff x="506196" y="2630072"/>
            <a:chExt cx="6943726" cy="2224140"/>
          </a:xfrm>
        </p:grpSpPr>
        <p:grpSp>
          <p:nvGrpSpPr>
            <p:cNvPr id="9" name="Grupa 8">
              <a:extLst>
                <a:ext uri="{FF2B5EF4-FFF2-40B4-BE49-F238E27FC236}">
                  <a16:creationId xmlns:a16="http://schemas.microsoft.com/office/drawing/2014/main" id="{D59C7EE4-BFBB-082C-B819-566BEB6A601B}"/>
                </a:ext>
              </a:extLst>
            </p:cNvPr>
            <p:cNvGrpSpPr/>
            <p:nvPr/>
          </p:nvGrpSpPr>
          <p:grpSpPr>
            <a:xfrm>
              <a:off x="1313188" y="2630072"/>
              <a:ext cx="5342792" cy="2224140"/>
              <a:chOff x="2144160" y="2584264"/>
              <a:chExt cx="8136835" cy="2723320"/>
            </a:xfrm>
          </p:grpSpPr>
          <p:grpSp>
            <p:nvGrpSpPr>
              <p:cNvPr id="28" name="Grupa 27">
                <a:extLst>
                  <a:ext uri="{FF2B5EF4-FFF2-40B4-BE49-F238E27FC236}">
                    <a16:creationId xmlns:a16="http://schemas.microsoft.com/office/drawing/2014/main" id="{DDE44E4B-1DDF-3007-AADB-F05461A38BEE}"/>
                  </a:ext>
                </a:extLst>
              </p:cNvPr>
              <p:cNvGrpSpPr/>
              <p:nvPr/>
            </p:nvGrpSpPr>
            <p:grpSpPr>
              <a:xfrm>
                <a:off x="2144160" y="2584264"/>
                <a:ext cx="8136835" cy="2723320"/>
                <a:chOff x="1828799" y="3220278"/>
                <a:chExt cx="8136835" cy="2723320"/>
              </a:xfrm>
            </p:grpSpPr>
            <p:sp>
              <p:nvSpPr>
                <p:cNvPr id="3" name="Taisnstūris 2">
                  <a:extLst>
                    <a:ext uri="{FF2B5EF4-FFF2-40B4-BE49-F238E27FC236}">
                      <a16:creationId xmlns:a16="http://schemas.microsoft.com/office/drawing/2014/main" id="{E798B344-27DE-8AF2-4564-281D842FDCAC}"/>
                    </a:ext>
                  </a:extLst>
                </p:cNvPr>
                <p:cNvSpPr/>
                <p:nvPr/>
              </p:nvSpPr>
              <p:spPr>
                <a:xfrm>
                  <a:off x="1828799" y="3220278"/>
                  <a:ext cx="8136835" cy="2723320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/>
                </a:p>
              </p:txBody>
            </p:sp>
            <p:sp>
              <p:nvSpPr>
                <p:cNvPr id="4" name="Taisnstūris 3">
                  <a:extLst>
                    <a:ext uri="{FF2B5EF4-FFF2-40B4-BE49-F238E27FC236}">
                      <a16:creationId xmlns:a16="http://schemas.microsoft.com/office/drawing/2014/main" id="{A38DF650-6A3C-DC53-7F52-E6A7BA2C8F6A}"/>
                    </a:ext>
                  </a:extLst>
                </p:cNvPr>
                <p:cNvSpPr/>
                <p:nvPr/>
              </p:nvSpPr>
              <p:spPr>
                <a:xfrm>
                  <a:off x="2226366" y="4174434"/>
                  <a:ext cx="1908313" cy="675861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 dirty="0"/>
                </a:p>
              </p:txBody>
            </p:sp>
            <p:sp>
              <p:nvSpPr>
                <p:cNvPr id="5" name="Taisnstūris 4">
                  <a:extLst>
                    <a:ext uri="{FF2B5EF4-FFF2-40B4-BE49-F238E27FC236}">
                      <a16:creationId xmlns:a16="http://schemas.microsoft.com/office/drawing/2014/main" id="{82F048F3-FD70-8C49-D9FB-B31135EC707B}"/>
                    </a:ext>
                  </a:extLst>
                </p:cNvPr>
                <p:cNvSpPr/>
                <p:nvPr/>
              </p:nvSpPr>
              <p:spPr>
                <a:xfrm>
                  <a:off x="4943059" y="3495339"/>
                  <a:ext cx="1908313" cy="483705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/>
                </a:p>
              </p:txBody>
            </p:sp>
            <p:sp>
              <p:nvSpPr>
                <p:cNvPr id="6" name="Taisnstūris 5">
                  <a:extLst>
                    <a:ext uri="{FF2B5EF4-FFF2-40B4-BE49-F238E27FC236}">
                      <a16:creationId xmlns:a16="http://schemas.microsoft.com/office/drawing/2014/main" id="{BB7CC0C4-2BFB-E4D6-5858-86EC022C62FF}"/>
                    </a:ext>
                  </a:extLst>
                </p:cNvPr>
                <p:cNvSpPr/>
                <p:nvPr/>
              </p:nvSpPr>
              <p:spPr>
                <a:xfrm>
                  <a:off x="7790708" y="4204849"/>
                  <a:ext cx="1908314" cy="675861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/>
                </a:p>
              </p:txBody>
            </p:sp>
            <p:sp>
              <p:nvSpPr>
                <p:cNvPr id="7" name="Taisnstūris 6">
                  <a:extLst>
                    <a:ext uri="{FF2B5EF4-FFF2-40B4-BE49-F238E27FC236}">
                      <a16:creationId xmlns:a16="http://schemas.microsoft.com/office/drawing/2014/main" id="{14285AB5-2412-1DD5-2684-5BB9C4898533}"/>
                    </a:ext>
                  </a:extLst>
                </p:cNvPr>
                <p:cNvSpPr/>
                <p:nvPr/>
              </p:nvSpPr>
              <p:spPr>
                <a:xfrm>
                  <a:off x="4969565" y="4363687"/>
                  <a:ext cx="1908313" cy="483705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/>
                </a:p>
              </p:txBody>
            </p:sp>
            <p:sp>
              <p:nvSpPr>
                <p:cNvPr id="8" name="Taisnstūris 7">
                  <a:extLst>
                    <a:ext uri="{FF2B5EF4-FFF2-40B4-BE49-F238E27FC236}">
                      <a16:creationId xmlns:a16="http://schemas.microsoft.com/office/drawing/2014/main" id="{008ED3DA-01D7-B1FB-8F18-CE86DB984A7B}"/>
                    </a:ext>
                  </a:extLst>
                </p:cNvPr>
                <p:cNvSpPr/>
                <p:nvPr/>
              </p:nvSpPr>
              <p:spPr>
                <a:xfrm>
                  <a:off x="4814715" y="5190961"/>
                  <a:ext cx="1908314" cy="483705"/>
                </a:xfrm>
                <a:prstGeom prst="rect">
                  <a:avLst/>
                </a:prstGeom>
                <a:solidFill>
                  <a:schemeClr val="bg1"/>
                </a:solidFill>
                <a:ln w="571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3200"/>
                </a:p>
              </p:txBody>
            </p:sp>
            <p:cxnSp>
              <p:nvCxnSpPr>
                <p:cNvPr id="10" name="Taisns bultveida savienotājs 9">
                  <a:extLst>
                    <a:ext uri="{FF2B5EF4-FFF2-40B4-BE49-F238E27FC236}">
                      <a16:creationId xmlns:a16="http://schemas.microsoft.com/office/drawing/2014/main" id="{3416F0B2-B931-DC6C-1BA9-5F86A1E75B80}"/>
                    </a:ext>
                  </a:extLst>
                </p:cNvPr>
                <p:cNvCxnSpPr>
                  <a:cxnSpLocks/>
                  <a:stCxn id="4" idx="3"/>
                </p:cNvCxnSpPr>
                <p:nvPr/>
              </p:nvCxnSpPr>
              <p:spPr>
                <a:xfrm flipV="1">
                  <a:off x="4134679" y="3712384"/>
                  <a:ext cx="758687" cy="799981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Taisns bultveida savienotājs 10">
                  <a:extLst>
                    <a:ext uri="{FF2B5EF4-FFF2-40B4-BE49-F238E27FC236}">
                      <a16:creationId xmlns:a16="http://schemas.microsoft.com/office/drawing/2014/main" id="{8732E807-F83E-72FA-8246-9F990EFD1BD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90805" y="4586182"/>
                  <a:ext cx="704848" cy="19357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Taisns bultveida savienotājs 11">
                  <a:extLst>
                    <a:ext uri="{FF2B5EF4-FFF2-40B4-BE49-F238E27FC236}">
                      <a16:creationId xmlns:a16="http://schemas.microsoft.com/office/drawing/2014/main" id="{351A860A-8940-99B1-25A6-DFF81CFB3BA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46278" y="4633277"/>
                  <a:ext cx="795130" cy="789554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Taisns bultveida savienotājs 12">
                  <a:extLst>
                    <a:ext uri="{FF2B5EF4-FFF2-40B4-BE49-F238E27FC236}">
                      <a16:creationId xmlns:a16="http://schemas.microsoft.com/office/drawing/2014/main" id="{DA0E4314-F922-2FBC-585F-5E5B80517B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861316" y="4760651"/>
                  <a:ext cx="766963" cy="662180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Taisns bultveida savienotājs 13">
                  <a:extLst>
                    <a:ext uri="{FF2B5EF4-FFF2-40B4-BE49-F238E27FC236}">
                      <a16:creationId xmlns:a16="http://schemas.microsoft.com/office/drawing/2014/main" id="{B9341258-3D94-F025-D096-123372F841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889477" y="4625424"/>
                  <a:ext cx="750402" cy="0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Taisns bultveida savienotājs 14">
                  <a:extLst>
                    <a:ext uri="{FF2B5EF4-FFF2-40B4-BE49-F238E27FC236}">
                      <a16:creationId xmlns:a16="http://schemas.microsoft.com/office/drawing/2014/main" id="{76BDBBCF-DB60-45D3-6725-CF887AC87817}"/>
                    </a:ext>
                  </a:extLst>
                </p:cNvPr>
                <p:cNvCxnSpPr>
                  <a:cxnSpLocks/>
                  <a:stCxn id="5" idx="3"/>
                  <a:endCxn id="6" idx="1"/>
                </p:cNvCxnSpPr>
                <p:nvPr/>
              </p:nvCxnSpPr>
              <p:spPr>
                <a:xfrm>
                  <a:off x="6851373" y="3737192"/>
                  <a:ext cx="939334" cy="805587"/>
                </a:xfrm>
                <a:prstGeom prst="straightConnector1">
                  <a:avLst/>
                </a:prstGeom>
                <a:ln w="762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350DA04-C6C8-60A6-9680-7C987D2C22AD}"/>
                  </a:ext>
                </a:extLst>
              </p:cNvPr>
              <p:cNvSpPr txBox="1"/>
              <p:nvPr/>
            </p:nvSpPr>
            <p:spPr>
              <a:xfrm>
                <a:off x="2994990" y="3659444"/>
                <a:ext cx="1219200" cy="521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2000" b="1" dirty="0"/>
                  <a:t>A(1)</a:t>
                </a:r>
                <a:endParaRPr lang="en-GB" sz="2000" b="1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95E38D2-A974-1641-9D9B-0148D6369F10}"/>
                  </a:ext>
                </a:extLst>
              </p:cNvPr>
              <p:cNvSpPr txBox="1"/>
              <p:nvPr/>
            </p:nvSpPr>
            <p:spPr>
              <a:xfrm>
                <a:off x="8492560" y="3646238"/>
                <a:ext cx="1484242" cy="601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2400" b="1" dirty="0"/>
                  <a:t>A(5)</a:t>
                </a:r>
                <a:endParaRPr lang="en-GB" sz="2400" b="1" dirty="0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66C1210-67C6-6409-3C22-22ABDC7EE6A9}"/>
                  </a:ext>
                </a:extLst>
              </p:cNvPr>
              <p:cNvSpPr txBox="1"/>
              <p:nvPr/>
            </p:nvSpPr>
            <p:spPr>
              <a:xfrm>
                <a:off x="5681804" y="2859325"/>
                <a:ext cx="1484242" cy="521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2000" b="1" dirty="0"/>
                  <a:t>A(2)</a:t>
                </a:r>
                <a:endParaRPr lang="en-GB" sz="2000" b="1" dirty="0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2BA2558-FD85-F954-9AFC-A0E9D94DADD8}"/>
                  </a:ext>
                </a:extLst>
              </p:cNvPr>
              <p:cNvSpPr txBox="1"/>
              <p:nvPr/>
            </p:nvSpPr>
            <p:spPr>
              <a:xfrm>
                <a:off x="5729235" y="3672743"/>
                <a:ext cx="1484242" cy="521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2000" b="1" dirty="0"/>
                  <a:t>A(3)</a:t>
                </a:r>
                <a:endParaRPr lang="en-GB" sz="2000" b="1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5DD5997C-18BE-626D-6ACC-D253F172B9CF}"/>
                  </a:ext>
                </a:extLst>
              </p:cNvPr>
              <p:cNvSpPr txBox="1"/>
              <p:nvPr/>
            </p:nvSpPr>
            <p:spPr>
              <a:xfrm>
                <a:off x="5623290" y="4554947"/>
                <a:ext cx="1484242" cy="521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lv-LV" sz="2000" b="1" dirty="0"/>
                  <a:t>A(4)</a:t>
                </a:r>
                <a:endParaRPr lang="en-GB" sz="2000" b="1" dirty="0"/>
              </a:p>
            </p:txBody>
          </p:sp>
        </p:grpSp>
        <p:cxnSp>
          <p:nvCxnSpPr>
            <p:cNvPr id="38" name="Taisns bultveida savienotājs 37">
              <a:extLst>
                <a:ext uri="{FF2B5EF4-FFF2-40B4-BE49-F238E27FC236}">
                  <a16:creationId xmlns:a16="http://schemas.microsoft.com/office/drawing/2014/main" id="{9DECC4AC-A685-05A7-44CB-49FBC63E61A8}"/>
                </a:ext>
              </a:extLst>
            </p:cNvPr>
            <p:cNvCxnSpPr>
              <a:cxnSpLocks/>
            </p:cNvCxnSpPr>
            <p:nvPr/>
          </p:nvCxnSpPr>
          <p:spPr>
            <a:xfrm>
              <a:off x="506196" y="3685321"/>
              <a:ext cx="1068042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Taisns bultveida savienotājs 41">
              <a:extLst>
                <a:ext uri="{FF2B5EF4-FFF2-40B4-BE49-F238E27FC236}">
                  <a16:creationId xmlns:a16="http://schemas.microsoft.com/office/drawing/2014/main" id="{B4CB690B-2308-5D9B-532D-09476CA469C1}"/>
                </a:ext>
              </a:extLst>
            </p:cNvPr>
            <p:cNvCxnSpPr>
              <a:cxnSpLocks/>
            </p:cNvCxnSpPr>
            <p:nvPr/>
          </p:nvCxnSpPr>
          <p:spPr>
            <a:xfrm>
              <a:off x="6381880" y="3685321"/>
              <a:ext cx="1068042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2C60DD7-60F3-8486-AA8F-A1E0BDF25B50}"/>
              </a:ext>
            </a:extLst>
          </p:cNvPr>
          <p:cNvSpPr txBox="1"/>
          <p:nvPr/>
        </p:nvSpPr>
        <p:spPr>
          <a:xfrm>
            <a:off x="6428892" y="4199895"/>
            <a:ext cx="5630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dirty="0"/>
              <a:t>DARBS ir izglītojošās  darbības sistēmiska</a:t>
            </a:r>
          </a:p>
          <a:p>
            <a:r>
              <a:rPr lang="lv-LV" sz="2400" dirty="0"/>
              <a:t> ĪPAŠĪBA, kas raksturo veiktās darbības apjomu  pa daļām un </a:t>
            </a:r>
            <a:r>
              <a:rPr lang="lv-LV" sz="2400" dirty="0" err="1"/>
              <a:t>kopveselumā</a:t>
            </a:r>
            <a:r>
              <a:rPr lang="lv-LV" sz="2400" dirty="0"/>
              <a:t>. Jēdzienam DARBS ir hierarhiskā struktūra. Proti,  Ikviena DARBA īpašības   savukārt ir darba kvalitāte un darba kvantitāte.</a:t>
            </a:r>
            <a:endParaRPr lang="en-GB" sz="2400" dirty="0"/>
          </a:p>
        </p:txBody>
      </p:sp>
      <p:pic>
        <p:nvPicPr>
          <p:cNvPr id="22" name="Attēls 21">
            <a:extLst>
              <a:ext uri="{FF2B5EF4-FFF2-40B4-BE49-F238E27FC236}">
                <a16:creationId xmlns:a16="http://schemas.microsoft.com/office/drawing/2014/main" id="{AAD7C023-9EC9-C666-F0CF-CB11A954F1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368" y="2092983"/>
            <a:ext cx="2043333" cy="208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284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48480BB-F039-1A92-7CE0-A48167897A4B}"/>
              </a:ext>
            </a:extLst>
          </p:cNvPr>
          <p:cNvSpPr txBox="1"/>
          <p:nvPr/>
        </p:nvSpPr>
        <p:spPr>
          <a:xfrm>
            <a:off x="173664" y="116958"/>
            <a:ext cx="118446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u="sng" dirty="0">
                <a:highlight>
                  <a:srgbClr val="FFFF00"/>
                </a:highlight>
              </a:rPr>
              <a:t>Laikā  no 6.09.24 līdz šodienai esam pabeiguši  kursa studiju DARBA pamatdaļu  </a:t>
            </a:r>
            <a:r>
              <a:rPr lang="lv-LV" sz="3600" b="1" dirty="0">
                <a:highlight>
                  <a:srgbClr val="FFFF00"/>
                </a:highlight>
              </a:rPr>
              <a:t>A(t) </a:t>
            </a:r>
            <a:r>
              <a:rPr lang="lv-LV" sz="3600" b="1" dirty="0"/>
              <a:t>– aizvadītajās 15.nedēlās ir notikuša visas plānotās attālinātās tiešsaistes lekcijas un veikts iknedēļas patstāvīgi radošais DARBS - vispārizglītojošā zinātniskā pētījuma pilnā pārskata melnrakstu radīšana.</a:t>
            </a:r>
            <a:endParaRPr lang="en-GB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50CA61-1DD0-D998-D604-77482BB0C5B7}"/>
              </a:ext>
            </a:extLst>
          </p:cNvPr>
          <p:cNvSpPr txBox="1"/>
          <p:nvPr/>
        </p:nvSpPr>
        <p:spPr>
          <a:xfrm>
            <a:off x="138223" y="2887682"/>
            <a:ext cx="1205377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3600" b="1" u="sng" dirty="0"/>
              <a:t>Laikā no Jaunā 2025.gada 3. līdz 24.janvārim ir atlicis paveikt mūsu sadarbības (mijiedarbības) noslēdzošo DARBA daļu A(t) </a:t>
            </a:r>
            <a:r>
              <a:rPr lang="lv-LV" sz="3600" b="1" dirty="0"/>
              <a:t>- </a:t>
            </a:r>
            <a:r>
              <a:rPr lang="lv-LV" sz="3600" b="1" dirty="0" err="1"/>
              <a:t>melnmateriālu</a:t>
            </a:r>
            <a:r>
              <a:rPr lang="lv-LV" sz="3600" b="1" dirty="0"/>
              <a:t> sistēmisku </a:t>
            </a:r>
            <a:r>
              <a:rPr lang="lv-LV" sz="3600" b="1" dirty="0" err="1"/>
              <a:t>pārsakārtošanu</a:t>
            </a:r>
            <a:r>
              <a:rPr lang="lv-LV" sz="3600" b="1" dirty="0"/>
              <a:t> jeb rediģēšanu un  -</a:t>
            </a:r>
          </a:p>
          <a:p>
            <a:pPr algn="ctr"/>
            <a:r>
              <a:rPr lang="lv-LV" sz="3600" b="1" dirty="0"/>
              <a:t>visa DARBA A(t) rezultātu novērtēšanu eksāmenu  sesijā.</a:t>
            </a:r>
          </a:p>
          <a:p>
            <a:pPr algn="ctr"/>
            <a:r>
              <a:rPr lang="lv-LV" sz="3600" b="1" dirty="0"/>
              <a:t>Turpinājumā vēlreiz </a:t>
            </a:r>
            <a:r>
              <a:rPr lang="lv-LV" sz="3600" b="1" dirty="0">
                <a:solidFill>
                  <a:schemeClr val="accent6">
                    <a:lumMod val="50000"/>
                  </a:schemeClr>
                </a:solidFill>
              </a:rPr>
              <a:t>pārlūkosim aktuālo informāciju par gatavošanos mūsu darba  svētkiem, Proti, pētījuma galveno rezultātu ziņošanai, apspriešanai un novērtēšanai. 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286384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D77172-D2EA-7260-B7F3-5044E688D530}"/>
              </a:ext>
            </a:extLst>
          </p:cNvPr>
          <p:cNvSpPr txBox="1"/>
          <p:nvPr/>
        </p:nvSpPr>
        <p:spPr>
          <a:xfrm>
            <a:off x="2707037" y="162278"/>
            <a:ext cx="93196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v-LV" sz="3600" b="1" dirty="0"/>
              <a:t>Tuvojas Jaunais gads un mūsu darba svētki –</a:t>
            </a:r>
            <a:r>
              <a:rPr lang="en-GB" sz="3600" b="1" dirty="0"/>
              <a:t> </a:t>
            </a:r>
            <a:r>
              <a:rPr lang="lv-LV" sz="3600" b="1" dirty="0"/>
              <a:t>ziemas </a:t>
            </a:r>
            <a:r>
              <a:rPr lang="en-GB" sz="3600" b="1" dirty="0" err="1"/>
              <a:t>eksāmenu</a:t>
            </a:r>
            <a:r>
              <a:rPr lang="en-GB" sz="3600" b="1" dirty="0"/>
              <a:t> </a:t>
            </a:r>
            <a:r>
              <a:rPr lang="en-GB" sz="3600" b="1" dirty="0" err="1"/>
              <a:t>sesija</a:t>
            </a:r>
            <a:r>
              <a:rPr lang="lv-LV" sz="3600" b="1" dirty="0"/>
              <a:t>! Vai esi jau izvēlējies, kad kārtosi eksāmenu? Piesakies savlaicīgi! </a:t>
            </a:r>
            <a:endParaRPr lang="en-GB" sz="3600" b="1" dirty="0"/>
          </a:p>
        </p:txBody>
      </p:sp>
      <p:pic>
        <p:nvPicPr>
          <p:cNvPr id="4" name="Attēls 3">
            <a:extLst>
              <a:ext uri="{FF2B5EF4-FFF2-40B4-BE49-F238E27FC236}">
                <a16:creationId xmlns:a16="http://schemas.microsoft.com/office/drawing/2014/main" id="{C2BA013E-4D6C-4C11-D75C-A209832683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283" y="348095"/>
            <a:ext cx="845881" cy="1382691"/>
          </a:xfrm>
          <a:prstGeom prst="rect">
            <a:avLst/>
          </a:prstGeom>
        </p:spPr>
      </p:pic>
      <p:graphicFrame>
        <p:nvGraphicFramePr>
          <p:cNvPr id="9" name="Tabula 8">
            <a:extLst>
              <a:ext uri="{FF2B5EF4-FFF2-40B4-BE49-F238E27FC236}">
                <a16:creationId xmlns:a16="http://schemas.microsoft.com/office/drawing/2014/main" id="{54E9260C-3B71-5D8F-F565-4FFBFF600153}"/>
              </a:ext>
            </a:extLst>
          </p:cNvPr>
          <p:cNvGraphicFramePr>
            <a:graphicFrameLocks noGrp="1"/>
          </p:cNvGraphicFramePr>
          <p:nvPr/>
        </p:nvGraphicFramePr>
        <p:xfrm>
          <a:off x="1727046" y="2072906"/>
          <a:ext cx="9620508" cy="46228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20508">
                  <a:extLst>
                    <a:ext uri="{9D8B030D-6E8A-4147-A177-3AD203B41FA5}">
                      <a16:colId xmlns:a16="http://schemas.microsoft.com/office/drawing/2014/main" val="23977785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lv-LV" sz="2400" b="1" dirty="0"/>
                        <a:t>     Piektdiena,  3.janvāris   10:30 – 13:30    1.grupa   (līdz 5 studentiem)     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863822"/>
                  </a:ext>
                </a:extLst>
              </a:tr>
              <a:tr h="595088">
                <a:tc>
                  <a:txBody>
                    <a:bodyPr/>
                    <a:lstStyle/>
                    <a:p>
                      <a:r>
                        <a:rPr lang="lv-LV" sz="2400" b="1" dirty="0"/>
                        <a:t>                                                 16:30 – 19:30   2.grupa    (līdz 5 studentiem)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125863"/>
                  </a:ext>
                </a:extLst>
              </a:tr>
              <a:tr h="595088">
                <a:tc>
                  <a:txBody>
                    <a:bodyPr/>
                    <a:lstStyle/>
                    <a:p>
                      <a:r>
                        <a:rPr lang="lv-LV" sz="2400" b="1" dirty="0"/>
                        <a:t>     Piektdiena, 10.janvāris  10:30 -  13:30   3.grupa   (līdz 5 studentiem) 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2826308"/>
                  </a:ext>
                </a:extLst>
              </a:tr>
              <a:tr h="595088">
                <a:tc>
                  <a:txBody>
                    <a:bodyPr/>
                    <a:lstStyle/>
                    <a:p>
                      <a:r>
                        <a:rPr lang="lv-LV" sz="2400" b="1" dirty="0"/>
                        <a:t>                                                 16:30 – 19:30   4.grupa    (līdz 5 studentiem) 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787946"/>
                  </a:ext>
                </a:extLst>
              </a:tr>
              <a:tr h="595088">
                <a:tc>
                  <a:txBody>
                    <a:bodyPr/>
                    <a:lstStyle/>
                    <a:p>
                      <a:r>
                        <a:rPr lang="lv-LV" sz="2400" b="1" dirty="0"/>
                        <a:t>     Piektdiena, 17.janvāris  10:30 -  13:30   5.grupa   (līdz 5 studentiem) 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420647"/>
                  </a:ext>
                </a:extLst>
              </a:tr>
              <a:tr h="595088">
                <a:tc>
                  <a:txBody>
                    <a:bodyPr/>
                    <a:lstStyle/>
                    <a:p>
                      <a:r>
                        <a:rPr lang="lv-LV" sz="2400" b="1" dirty="0"/>
                        <a:t>                                                 16:30 – 19:30   6 .grupa   (līdz 5 studentiem) 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639990"/>
                  </a:ext>
                </a:extLst>
              </a:tr>
              <a:tr h="595088">
                <a:tc>
                  <a:txBody>
                    <a:bodyPr/>
                    <a:lstStyle/>
                    <a:p>
                      <a:r>
                        <a:rPr lang="lv-LV" sz="2400" b="1" dirty="0"/>
                        <a:t>     Piektdiena, 24.janvāris  10:30 – 13:30   7.grupa   (līdz 5 studentiem)  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2516962"/>
                  </a:ext>
                </a:extLst>
              </a:tr>
              <a:tr h="595088">
                <a:tc>
                  <a:txBody>
                    <a:bodyPr/>
                    <a:lstStyle/>
                    <a:p>
                      <a:r>
                        <a:rPr lang="lv-LV" sz="2400" b="1" dirty="0"/>
                        <a:t>                                                 16:30 – 19:30   8.grupa   (līdz 5 studentiem) </a:t>
                      </a:r>
                      <a:endParaRPr lang="en-GB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9608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66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0A9E1CD-66A3-26AF-1570-D5E5D8A1B284}"/>
              </a:ext>
            </a:extLst>
          </p:cNvPr>
          <p:cNvSpPr txBox="1"/>
          <p:nvPr/>
        </p:nvSpPr>
        <p:spPr>
          <a:xfrm>
            <a:off x="159488" y="290732"/>
            <a:ext cx="12029464" cy="6370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2247900" algn="l"/>
              </a:tabLst>
            </a:pPr>
            <a:r>
              <a:rPr lang="en-US" sz="3600" b="1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  2024/25. </a:t>
            </a:r>
            <a:r>
              <a:rPr lang="en-US" sz="3600" b="1" u="sng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akadēmiskā</a:t>
            </a:r>
            <a:r>
              <a:rPr lang="en-US" sz="3600" b="1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gada RUDENS SEMESTRA </a:t>
            </a:r>
            <a:r>
              <a:rPr lang="en-US" sz="3600" b="1" u="sng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eksāmenu</a:t>
            </a:r>
            <a:r>
              <a:rPr lang="en-US" sz="3600" b="1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sesijā</a:t>
            </a:r>
            <a:r>
              <a:rPr lang="en-US" sz="3600" b="1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studiju</a:t>
            </a:r>
            <a:r>
              <a:rPr lang="en-US" sz="3600" b="1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kursa</a:t>
            </a:r>
            <a:r>
              <a:rPr lang="en-US" sz="3600" b="1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SDSKC001 “DOMĀŠANAS SISTEMOLOĢIJA” </a:t>
            </a:r>
            <a:r>
              <a:rPr lang="en-US" sz="3600" b="1" u="sng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eksāmeni</a:t>
            </a:r>
            <a:r>
              <a:rPr lang="en-US" sz="3600" b="1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notiek</a:t>
            </a:r>
            <a:r>
              <a:rPr lang="en-US" sz="3600" b="1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laikā</a:t>
            </a:r>
            <a:r>
              <a:rPr lang="en-US" sz="3600" b="1" u="sng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 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lv-LV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-24.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01.2025</a:t>
            </a:r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Studentu</a:t>
            </a:r>
            <a:r>
              <a:rPr lang="en-US" sz="32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reģistrācija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eksāmenu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kārtošanai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notiek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studentu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pieteikumu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saņemšanas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secībā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Pieteikumi</a:t>
            </a:r>
            <a:r>
              <a:rPr lang="en-US" sz="32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eksāmen</a:t>
            </a:r>
            <a:r>
              <a:rPr lang="lv-LV" sz="32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32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laika</a:t>
            </a:r>
            <a:r>
              <a:rPr lang="en-US" sz="32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saskaņošanai</a:t>
            </a:r>
            <a:r>
              <a:rPr lang="en-US" sz="32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jāiesūta</a:t>
            </a:r>
            <a:r>
              <a:rPr lang="en-US" sz="32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0563C1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andris.broks@lu.lv</a:t>
            </a:r>
            <a:endParaRPr lang="lv-LV" sz="32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Sesijas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formālā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grafika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personiskais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aizpildījums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būs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visiem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pieejams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kursa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vadības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centrā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kursa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autora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blogā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https://blogi.lu.lv/broks</a:t>
            </a:r>
            <a:r>
              <a:rPr lang="en-US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b="1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Eksāmenam</a:t>
            </a:r>
            <a:r>
              <a:rPr lang="en-US" sz="32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obligāti</a:t>
            </a:r>
            <a:r>
              <a:rPr lang="en-US" sz="32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nepieciesamie</a:t>
            </a:r>
            <a:r>
              <a:rPr lang="en-US" sz="32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materiāli</a:t>
            </a:r>
            <a:r>
              <a:rPr lang="en-US" sz="32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3200" b="1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pētījuma</a:t>
            </a:r>
            <a:r>
              <a:rPr lang="en-US" sz="32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pārskats</a:t>
            </a:r>
            <a:r>
              <a:rPr lang="en-US" sz="32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docx </a:t>
            </a:r>
            <a:r>
              <a:rPr lang="en-US" sz="3200" b="1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formātā</a:t>
            </a:r>
            <a:r>
              <a:rPr lang="en-US" sz="32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32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32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3200" b="1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pētījuma</a:t>
            </a:r>
            <a:r>
              <a:rPr lang="en-US" sz="32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rezultātu</a:t>
            </a:r>
            <a:r>
              <a:rPr lang="en-US" sz="32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ziņojums</a:t>
            </a:r>
            <a:r>
              <a:rPr lang="en-US" sz="32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pptx </a:t>
            </a:r>
            <a:r>
              <a:rPr lang="en-US" sz="3200" b="1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formātā</a:t>
            </a:r>
            <a:r>
              <a:rPr lang="en-US" sz="32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lv-LV" sz="32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3200" b="1" u="sng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obligāti</a:t>
            </a:r>
            <a:r>
              <a:rPr lang="en-US" sz="32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jāiesūta</a:t>
            </a:r>
            <a:r>
              <a:rPr lang="en-US" sz="32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andris.broks@lu.lv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vismaz</a:t>
            </a:r>
            <a:r>
              <a:rPr lang="en-US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dienas</a:t>
            </a:r>
            <a:r>
              <a:rPr lang="en-US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pirms</a:t>
            </a:r>
            <a:r>
              <a:rPr lang="en-US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eksāmena</a:t>
            </a:r>
            <a:r>
              <a:rPr lang="en-US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32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dienas</a:t>
            </a:r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429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6048B2-1246-4E3A-2CE2-A9D7A8EEA413}"/>
              </a:ext>
            </a:extLst>
          </p:cNvPr>
          <p:cNvSpPr txBox="1"/>
          <p:nvPr/>
        </p:nvSpPr>
        <p:spPr>
          <a:xfrm>
            <a:off x="318977" y="404037"/>
            <a:ext cx="1177024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b="1" dirty="0"/>
              <a:t>Visbeidzot, vēlreiz pievērsīsim īpašu uzmanību informācijas (runu, tekstu) sākotnējā  </a:t>
            </a:r>
            <a:r>
              <a:rPr lang="lv-LV" sz="3600" b="1" dirty="0" err="1">
                <a:highlight>
                  <a:srgbClr val="FFFF00"/>
                </a:highlight>
              </a:rPr>
              <a:t>melmateriālu</a:t>
            </a:r>
            <a:r>
              <a:rPr lang="lv-LV" sz="3600" b="1" dirty="0">
                <a:highlight>
                  <a:srgbClr val="FFFF00"/>
                </a:highlight>
              </a:rPr>
              <a:t> kopuma </a:t>
            </a:r>
            <a:r>
              <a:rPr lang="lv-LV" sz="3600" b="1" dirty="0"/>
              <a:t>sistēmiskai jeb sakārtotai </a:t>
            </a:r>
            <a:r>
              <a:rPr lang="lv-LV" sz="3600" b="1" dirty="0" err="1"/>
              <a:t>pārsakārtošanai</a:t>
            </a:r>
            <a:r>
              <a:rPr lang="lv-LV" sz="3600" b="1" dirty="0"/>
              <a:t> jeb </a:t>
            </a:r>
            <a:r>
              <a:rPr lang="lv-LV" sz="3600" b="1" dirty="0">
                <a:highlight>
                  <a:srgbClr val="FFFF00"/>
                </a:highlight>
              </a:rPr>
              <a:t>rediģēšanai</a:t>
            </a:r>
            <a:r>
              <a:rPr lang="lv-LV" sz="3600" b="1" dirty="0"/>
              <a:t> no daļām </a:t>
            </a:r>
            <a:r>
              <a:rPr lang="lv-LV" sz="3600" b="1" dirty="0" err="1"/>
              <a:t>sintēzējot</a:t>
            </a:r>
            <a:r>
              <a:rPr lang="lv-LV" sz="3600" b="1" dirty="0"/>
              <a:t> veselo .</a:t>
            </a:r>
          </a:p>
          <a:p>
            <a:pPr algn="ctr"/>
            <a:r>
              <a:rPr lang="lv-LV" sz="3600" b="1" dirty="0"/>
              <a:t> </a:t>
            </a:r>
            <a:r>
              <a:rPr lang="lv-LV" sz="3600" b="1" dirty="0">
                <a:solidFill>
                  <a:srgbClr val="FF0000"/>
                </a:solidFill>
                <a:highlight>
                  <a:srgbClr val="FFFF00"/>
                </a:highlight>
              </a:rPr>
              <a:t>Pētījuma pārskats un ziņojums ir jāveido kā SISTĒMAS.</a:t>
            </a:r>
          </a:p>
          <a:p>
            <a:pPr algn="ctr"/>
            <a:r>
              <a:rPr lang="lv-LV" sz="3600" b="1" dirty="0"/>
              <a:t>Kā tas būs izdevies – lūk, tieši tas ir mūsu kursa </a:t>
            </a:r>
            <a:r>
              <a:rPr lang="lv-LV" sz="3600" b="1" dirty="0" err="1"/>
              <a:t>studju</a:t>
            </a:r>
            <a:r>
              <a:rPr lang="lv-LV" sz="3600" b="1" dirty="0"/>
              <a:t> DARBA </a:t>
            </a:r>
            <a:r>
              <a:rPr lang="lv-LV" sz="3600" b="1" dirty="0" err="1"/>
              <a:t>kopnovērtēšanas</a:t>
            </a:r>
            <a:r>
              <a:rPr lang="lv-LV" sz="3600" b="1" dirty="0"/>
              <a:t> vispārīgais pamats.</a:t>
            </a:r>
            <a:endParaRPr lang="en-GB" sz="3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8FE0EA-9CE9-87C7-51E7-7EFD3F3E4D4B}"/>
              </a:ext>
            </a:extLst>
          </p:cNvPr>
          <p:cNvSpPr txBox="1"/>
          <p:nvPr/>
        </p:nvSpPr>
        <p:spPr>
          <a:xfrm>
            <a:off x="51390" y="4175865"/>
            <a:ext cx="1208921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Pētījuma pārskata un ziņojuma </a:t>
            </a:r>
            <a:r>
              <a:rPr kumimoji="0" lang="lv-LV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kopnovērtējums</a:t>
            </a:r>
            <a:r>
              <a:rPr kumimoji="0" lang="lv-LV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īstenojas atbilstoši trīs patstāvīgā radošuma līmeņiem: 9 vai 10 – izteiktas savas oriģinālas atziņas, 6 vai 7 vai 8 – sasniegts sistēmiskās domāšanas sapratnes vai izpratnes līmenis, 4 vai 5 – sasniegts priekšstatu līmenis. </a:t>
            </a:r>
          </a:p>
        </p:txBody>
      </p:sp>
    </p:spTree>
    <p:extLst>
      <p:ext uri="{BB962C8B-B14F-4D97-AF65-F5344CB8AC3E}">
        <p14:creationId xmlns:p14="http://schemas.microsoft.com/office/powerpoint/2010/main" val="2622326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26404</TotalTime>
  <Words>1096</Words>
  <Application>Microsoft Office PowerPoint</Application>
  <PresentationFormat>Platekrāna</PresentationFormat>
  <Paragraphs>94</Paragraphs>
  <Slides>11</Slides>
  <Notes>5</Notes>
  <HiddenSlides>0</HiddenSlides>
  <MMClips>0</MMClips>
  <ScaleCrop>false</ScaleCrop>
  <HeadingPairs>
    <vt:vector size="6" baseType="variant">
      <vt:variant>
        <vt:lpstr>Lietotie fonti</vt:lpstr>
      </vt:variant>
      <vt:variant>
        <vt:i4>4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dizains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Andris Broks</dc:creator>
  <cp:lastModifiedBy>Andris Broks</cp:lastModifiedBy>
  <cp:revision>643</cp:revision>
  <cp:lastPrinted>2017-04-16T10:34:30Z</cp:lastPrinted>
  <dcterms:created xsi:type="dcterms:W3CDTF">2017-01-07T15:29:53Z</dcterms:created>
  <dcterms:modified xsi:type="dcterms:W3CDTF">2024-12-20T13:36:50Z</dcterms:modified>
</cp:coreProperties>
</file>